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handoutMasterIdLst>
    <p:handoutMasterId r:id="rId33"/>
  </p:handout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4" r:id="rId29"/>
    <p:sldId id="281" r:id="rId30"/>
    <p:sldId id="282" r:id="rId31"/>
    <p:sldId id="283" r:id="rId3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p:scale>
          <a:sx n="75" d="100"/>
          <a:sy n="75" d="100"/>
        </p:scale>
        <p:origin x="1914" y="9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handoutMaster" Target="handoutMasters/handoutMaster1.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81562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815623"/>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15440379"/>
            <a:ext cx="2971800" cy="815621"/>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15440379"/>
            <a:ext cx="2971800" cy="815621"/>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7" Type="http://schemas.openxmlformats.org/officeDocument/2006/relationships/slide" Target="../slides/slide12.xml"/><Relationship Id="rId6" Type="http://schemas.openxmlformats.org/officeDocument/2006/relationships/slide" Target="../slides/slide5.xml"/><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f23402e93348528ddcbdf0#tid=68fb21b67a4d3800093b27f3#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1078992"/>
          </a:xfrm>
          <a:prstGeom prst="rect">
            <a:avLst/>
          </a:prstGeom>
        </p:spPr>
      </p:pic>
      <p:sp>
        <p:nvSpPr>
          <p:cNvPr id="4" name="MasterShapeName"/>
          <p:cNvSpPr/>
          <p:nvPr/>
        </p:nvSpPr>
        <p:spPr>
          <a:xfrm>
            <a:off x="8385048" y="4242816"/>
            <a:ext cx="2660904" cy="1078992"/>
          </a:xfrm>
          <a:prstGeom prst="rect">
            <a:avLst/>
          </a:prstGeom>
          <a:noFill/>
        </p:spPr>
        <p:txBody>
          <a:bodyPr wrap="square" lIns="0" tIns="0" rIns="0" bIns="0" rtlCol="0" anchor="ctr"/>
          <a:lstStyle/>
          <a:p>
            <a:pPr algn="ctr">
              <a:lnSpc>
                <a:spcPct val="100000"/>
              </a:lnSpc>
            </a:pPr>
            <a:r>
              <a:rPr lang="en-US" sz="2000" b="1"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高中历史  选择性必修3     文化交流与传播</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4681728" y="1050544"/>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4681728" y="3731768"/>
            <a:ext cx="768096" cy="768096"/>
          </a:xfrm>
          <a:prstGeom prst="rect">
            <a:avLst/>
          </a:prstGeom>
        </p:spPr>
      </p:pic>
      <p:pic>
        <p:nvPicPr>
          <p:cNvPr id="6" name="MasterShapeName" descr="preencoded.png"/>
          <p:cNvPicPr>
            <a:picLocks noChangeAspect="1"/>
          </p:cNvPicPr>
          <p:nvPr/>
        </p:nvPicPr>
        <p:blipFill>
          <a:blip r:embed="rId4"/>
          <a:stretch>
            <a:fillRect/>
          </a:stretch>
        </p:blipFill>
        <p:spPr>
          <a:xfrm>
            <a:off x="4681728" y="4536948"/>
            <a:ext cx="768096" cy="768096"/>
          </a:xfrm>
          <a:prstGeom prst="rect">
            <a:avLst/>
          </a:prstGeom>
        </p:spPr>
      </p:pic>
      <p:pic>
        <p:nvPicPr>
          <p:cNvPr id="7" name="MasterShapeName" descr="preencoded.png"/>
          <p:cNvPicPr>
            <a:picLocks noChangeAspect="1"/>
          </p:cNvPicPr>
          <p:nvPr/>
        </p:nvPicPr>
        <p:blipFill>
          <a:blip r:embed="rId5"/>
          <a:stretch>
            <a:fillRect/>
          </a:stretch>
        </p:blipFill>
        <p:spPr>
          <a:xfrm>
            <a:off x="4681728" y="5351272"/>
            <a:ext cx="768096" cy="768096"/>
          </a:xfrm>
          <a:prstGeom prst="rect">
            <a:avLst/>
          </a:prstGeom>
        </p:spPr>
      </p:pic>
      <p:sp>
        <p:nvSpPr>
          <p:cNvPr id="8" name="MasterShapeName"/>
          <p:cNvSpPr/>
          <p:nvPr/>
        </p:nvSpPr>
        <p:spPr>
          <a:xfrm>
            <a:off x="4681728" y="1050544"/>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9" name="MasterShapeName"/>
          <p:cNvSpPr/>
          <p:nvPr/>
        </p:nvSpPr>
        <p:spPr>
          <a:xfrm>
            <a:off x="4681728" y="3731768"/>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10" name="MasterShapeName"/>
          <p:cNvSpPr/>
          <p:nvPr/>
        </p:nvSpPr>
        <p:spPr>
          <a:xfrm>
            <a:off x="4681728" y="4536948"/>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11" name="MasterShapeName"/>
          <p:cNvSpPr/>
          <p:nvPr/>
        </p:nvSpPr>
        <p:spPr>
          <a:xfrm>
            <a:off x="4681728" y="5351272"/>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04</a:t>
            </a:r>
            <a:endParaRPr lang="en-US" sz="2400" dirty="0"/>
          </a:p>
        </p:txBody>
      </p:sp>
      <p:sp>
        <p:nvSpPr>
          <p:cNvPr id="12" name="MasterShapeName"/>
          <p:cNvSpPr/>
          <p:nvPr/>
        </p:nvSpPr>
        <p:spPr>
          <a:xfrm>
            <a:off x="5943600" y="1205992"/>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知识绘</a:t>
            </a:r>
            <a:endParaRPr lang="en-US" sz="2400" dirty="0"/>
          </a:p>
        </p:txBody>
      </p:sp>
      <p:sp>
        <p:nvSpPr>
          <p:cNvPr id="13" name="MasterShapeName?linknodeid=764d1a5dd&amp;color=RGB(0,96,96)">
            <a:hlinkClick r:id="rId6" action="ppaction://hlinksldjump"/>
          </p:cNvPr>
          <p:cNvSpPr/>
          <p:nvPr/>
        </p:nvSpPr>
        <p:spPr>
          <a:xfrm>
            <a:off x="5943600" y="3887216"/>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重难斩</a:t>
            </a:r>
            <a:endParaRPr lang="en-US" sz="2400" dirty="0"/>
          </a:p>
        </p:txBody>
      </p:sp>
      <p:sp>
        <p:nvSpPr>
          <p:cNvPr id="14" name="MasterShapeName"/>
          <p:cNvSpPr/>
          <p:nvPr/>
        </p:nvSpPr>
        <p:spPr>
          <a:xfrm>
            <a:off x="5943600" y="4692396"/>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史料解</a:t>
            </a:r>
            <a:endParaRPr lang="en-US" sz="2400" dirty="0"/>
          </a:p>
        </p:txBody>
      </p:sp>
      <p:sp>
        <p:nvSpPr>
          <p:cNvPr id="15" name="MasterShapeName?linknodeid=0bda9b9d3&amp;color=RGB(0,96,96)">
            <a:hlinkClick r:id="rId7" action="ppaction://hlinksldjump"/>
          </p:cNvPr>
          <p:cNvSpPr/>
          <p:nvPr/>
        </p:nvSpPr>
        <p:spPr>
          <a:xfrm>
            <a:off x="5943600" y="5506720"/>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巩固练</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知识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59536"/>
            <a:ext cx="557784" cy="685800"/>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知识绘</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重难斩">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59536"/>
            <a:ext cx="649224" cy="685800"/>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重难斩</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巩固练">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66344" y="877824"/>
            <a:ext cx="649224" cy="649224"/>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巩固练</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9.xml"/><Relationship Id="rId1" Type="http://schemas.openxmlformats.org/officeDocument/2006/relationships/image" Target="../media/image12.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6" Type="http://schemas.openxmlformats.org/officeDocument/2006/relationships/notesSlide" Target="../notesSlides/notesSlide22.xml"/><Relationship Id="rId5" Type="http://schemas.openxmlformats.org/officeDocument/2006/relationships/slideLayout" Target="../slideLayouts/slideLayout9.xml"/><Relationship Id="rId4" Type="http://schemas.openxmlformats.org/officeDocument/2006/relationships/image" Target="../media/image16.jpeg"/><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image" Target="../media/image13.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9.xml"/><Relationship Id="rId1" Type="http://schemas.openxmlformats.org/officeDocument/2006/relationships/image" Target="../media/image17.jpe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11.pn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5.xml"/><Relationship Id="rId2" Type="http://schemas.openxmlformats.org/officeDocument/2006/relationships/slide" Target="slide9.xml"/><Relationship Id="rId1" Type="http://schemas.openxmlformats.org/officeDocument/2006/relationships/slide" Target="slide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ea3993567?vaa=1&amp;vcp=1&amp;vop=1&amp;pid=1473f1668&amp;color=0,55,96&amp;vtp=1&amp;bt=1&amp;bbb=1&amp;hb=1"/>
          <p:cNvSpPr/>
          <p:nvPr/>
        </p:nvSpPr>
        <p:spPr>
          <a:xfrm>
            <a:off x="502920" y="2900716"/>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例2</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[山东聊城2025高二期中]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考古研究与文献记载显示，唐代长安西市汇聚的波斯商人贩卖</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“大食琉璃</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”、粟特胡商经营“萨珊银币”、吐蕃使团献“青稞酒”；同期的扬州海港作为海上丝路枢纽，输出瓷器</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、茶</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叶</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输入香料、珊瑚等。由此可见，</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这一时期的中外商贸(</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5_BD.5_2#ea3993567.choices?vaa=1&amp;vcp=1&amp;vop=1&amp;pid=1473f1668&amp;color=0,55,96&amp;vtp=1&amp;bbb=1"/>
          <p:cNvSpPr/>
          <p:nvPr/>
        </p:nvSpPr>
        <p:spPr>
          <a:xfrm>
            <a:off x="502920" y="4137950"/>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强化了朝贡体制的经济功能</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体现了重农抑商政策的松弛</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构建起中国主导的贸易体系</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呈现出海陆联动的贸易格局</a:t>
            </a:r>
            <a:endParaRPr lang="en-US" altLang="zh-CN" sz="1800" dirty="0"/>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ea3993567?vaa=1&amp;vcp=1&amp;vop=1&amp;pid=1473f1668&amp;color=0,55,96&amp;mp=1&amp;vtp=1&amp;bt=1&amp;bbb=1&amp;hb=1"/>
          <p:cNvSpPr/>
          <p:nvPr/>
        </p:nvSpPr>
        <p:spPr>
          <a:xfrm>
            <a:off x="502920" y="2288322"/>
            <a:ext cx="10570464" cy="28687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【解析】本题考查古代商路上的中西文化交流。据本题材料可知，长安西市是陆上贸易的重要场所</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汇聚</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了来自波斯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、粟特、吐蕃等地的商人，而扬州海港是海上丝路枢纽，有瓷器、茶叶等输出，香料</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、珊瑚等</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输入</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体现了唐代中外商贸呈现出海陆联动的贸易格局，D项正确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；朝贡体制主要强调的是政治上的臣服</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与礼仪往来</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以藩属国向中央王朝进贡物品，中央王朝给予赏赐为主要形式，</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并非以经济贸易为主要目的，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题干中主要描述的是正常的中外商贸活动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未体现朝贡体制的经济功能强化，排除A项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；题干内容主要围</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绕中外商贸的具体情况展开</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并没有涉及重农抑商政策的相关信息，排除B项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；题干只是呈现了唐代长安</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西市和扬州海港的中外商贸情况</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并没有体现出中国主导贸易体系的构建，排除C项。</a:t>
            </a:r>
            <a:endParaRPr lang="en-US" altLang="zh-CN" dirty="0"/>
          </a:p>
        </p:txBody>
      </p:sp>
      <p:sp>
        <p:nvSpPr>
          <p:cNvPr id="3" name="QC_5_AN.8_1#ea3993567?vaa=1&amp;vcp=1&amp;vop=1&amp;pid=1473f1668&amp;color=0,55,96&amp;vtp=1&amp;bbb=1"/>
          <p:cNvSpPr/>
          <p:nvPr/>
        </p:nvSpPr>
        <p:spPr>
          <a:xfrm>
            <a:off x="502920" y="517153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_1#0bda9b9d3?vaa=1&amp;vcp=1&amp;vop=1&amp;pid=ce47e6b74&amp;color=0,55,96&amp;vtp=1&amp;bt=1&amp;bbb=1&amp;hb=1"/>
          <p:cNvSpPr/>
          <p:nvPr/>
        </p:nvSpPr>
        <p:spPr>
          <a:xfrm>
            <a:off x="502920" y="2280733"/>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[山东聊城一中2025高二月考]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有学者提到，汉武帝听闻大月氏有报复匈奴之意</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所以募使者通使大月</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氏</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欲联合他们夹攻匈奴，张骞应募前往。他的西行传播了汉朝的情况，获得了大量的西域资料</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被称为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凿空”。</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张骞西行的影响是(</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11_1#0bda9b9d3.bracket?vaa=1&amp;vcp=1&amp;vop=1&amp;pid=ce47e6b74&amp;color=0,55,96&amp;vpa=3&amp;vtp=1"/>
          <p:cNvSpPr/>
          <p:nvPr/>
        </p:nvSpPr>
        <p:spPr>
          <a:xfrm>
            <a:off x="3404076" y="3105598"/>
            <a:ext cx="3190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5_BD.9_2#0bda9b9d3.choices?vaa=1&amp;vcp=1&amp;vop=1&amp;pid=ce47e6b74&amp;color=0,55,96&amp;vtp=1&amp;bbb=1"/>
          <p:cNvSpPr/>
          <p:nvPr/>
        </p:nvSpPr>
        <p:spPr>
          <a:xfrm>
            <a:off x="502920" y="3517967"/>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加强了对西南地区的治理</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促进了中原与西域的联系</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促进了汉代农业的发展</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增加了西汉政府的财政收入</a:t>
            </a:r>
            <a:endParaRPr lang="en-US" altLang="zh-CN" sz="1800" dirty="0"/>
          </a:p>
        </p:txBody>
      </p:sp>
      <p:sp>
        <p:nvSpPr>
          <p:cNvPr id="5" name="QC_5_AS.10_1#0bda9b9d3?vaa=1&amp;vcp=1&amp;vop=1&amp;pid=ce47e6b74&amp;color=0,55,96&amp;vtp=1&amp;bbb=1&amp;hb=1"/>
          <p:cNvSpPr/>
          <p:nvPr/>
        </p:nvSpPr>
        <p:spPr>
          <a:xfrm>
            <a:off x="502920" y="4337752"/>
            <a:ext cx="10570464" cy="11923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【解析】本题考查丝绸之路的开通。根据所学知识可知，张骞开通丝绸之路，</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促进了中原与西域的联系，</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项正确；西域并非位于西南地区，排除A项；丝绸之路属于商路，</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其并不能直接推动汉代农业的发展，</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C项；张骞开通西域并没有直接增加西汉政府的财政收入，排除D项。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3_1#b716dba84?vaa=1&amp;vcp=1&amp;vop=1&amp;pid=ce47e6b74&amp;color=0,55,96&amp;vtp=1&amp;bt=1&amp;bbb=1&amp;hb=1"/>
          <p:cNvSpPr/>
          <p:nvPr/>
        </p:nvSpPr>
        <p:spPr>
          <a:xfrm>
            <a:off x="502920" y="2072454"/>
            <a:ext cx="10570464" cy="7702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[河南南阳2025高二期中]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辽夏金时期，大量中亚物种和商品以西夏为中转站，辗转进入中原</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。中原的茶叶</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和丝绸经由西夏</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运往中亚、波斯、阿拉伯、印度乃至欧洲。</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这表明当时(</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15_1#b716dba84.bracket?vaa=1&amp;vcp=1&amp;vop=1&amp;pid=ce47e6b74&amp;color=0,55,96&amp;vpa=4&amp;vtp=1"/>
          <p:cNvSpPr/>
          <p:nvPr/>
        </p:nvSpPr>
        <p:spPr>
          <a:xfrm>
            <a:off x="8001475" y="2542988"/>
            <a:ext cx="3317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C_5_BD.13_2#b716dba84.choices?vaa=1&amp;vcp=1&amp;vop=1&amp;pid=ce47e6b74&amp;color=0,55,96&amp;vtp=1&amp;bbb=1"/>
          <p:cNvSpPr/>
          <p:nvPr/>
        </p:nvSpPr>
        <p:spPr>
          <a:xfrm>
            <a:off x="502920" y="2897573"/>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中外陆路交往得以持续</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丝路贸易不受政权分立的影响</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欧亚大陆商业贸易多线并行</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西夏人成为东西方联系的桥梁</a:t>
            </a:r>
            <a:endParaRPr lang="en-US" altLang="zh-CN" sz="1800" dirty="0"/>
          </a:p>
        </p:txBody>
      </p:sp>
      <p:sp>
        <p:nvSpPr>
          <p:cNvPr id="5" name="QC_5_AS.14_1#b716dba84?vaa=1&amp;vcp=1&amp;vop=1&amp;pid=ce47e6b74&amp;color=0,55,96&amp;vtp=1&amp;bbb=1&amp;hb=1"/>
          <p:cNvSpPr/>
          <p:nvPr/>
        </p:nvSpPr>
        <p:spPr>
          <a:xfrm>
            <a:off x="502920" y="3717358"/>
            <a:ext cx="10570464" cy="20305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【解析】本题考查丝绸之路。辽夏金时期虽政权分立，但西夏作为中转站促进了东西方商品流通</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说明陆路</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贸易并未因政权分立而中断</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仍持续进行，故选A项;政权分立可能带来关卡限制或战争干扰，材料中“</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辗转进入”</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暗示贸易存在阻碍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丝路贸易并非完全不受影响，排除B项;题干仅提及西夏中转一条路线</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未涉及欧亚其他商</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无法得出多线并行的结论，排除C项;材料强调西夏的地理位置作用，</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未提及西夏人主动参与或主导贸易，</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表述不准确</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7_1#5bd85908f?vaa=1&amp;vcp=1&amp;vop=1&amp;pid=ce47e6b74&amp;color=0,55,96&amp;vtp=1&amp;bt=1&amp;bbb=1&amp;hb=1"/>
          <p:cNvSpPr/>
          <p:nvPr/>
        </p:nvSpPr>
        <p:spPr>
          <a:xfrm>
            <a:off x="502920" y="1744603"/>
            <a:ext cx="10570464" cy="115443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[浙江部分学校2025高二月考]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有学者描述某商路：北上之路可到大漠南北的广大地区，折面西行</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穿</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越天山和阿尔泰山之间及阿尔泰山和萨彦岭的各个山口</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通往中亚、西亚和欧洲大陆。下列选项中</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对该</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商路的叙述正确的是(</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19_1#5bd85908f.bracket?vaa=1&amp;vcp=1&amp;vop=1&amp;pid=ce47e6b74&amp;color=0,55,96&amp;vpa=5&amp;vtp=1"/>
          <p:cNvSpPr/>
          <p:nvPr/>
        </p:nvSpPr>
        <p:spPr>
          <a:xfrm>
            <a:off x="2730976" y="2546862"/>
            <a:ext cx="331788" cy="344615"/>
          </a:xfrm>
          <a:prstGeom prst="rect">
            <a:avLst/>
          </a:prstGeom>
          <a:noFill/>
        </p:spPr>
        <p:txBody>
          <a:bodyPr wrap="none" lIns="0" tIns="0" rIns="0" bIns="0" rtlCol="0" anchor="t"/>
          <a:lstStyle/>
          <a:p>
            <a:pPr algn="ctr" latinLnBrk="1">
              <a:lnSpc>
                <a:spcPts val="30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C_5_BD.17_2#5bd85908f.choices?vaa=1&amp;vcp=1&amp;vop=1&amp;pid=ce47e6b74&amp;color=0,55,96&amp;vtp=1&amp;bbb=1"/>
          <p:cNvSpPr/>
          <p:nvPr/>
        </p:nvSpPr>
        <p:spPr>
          <a:xfrm>
            <a:off x="502920" y="2939610"/>
            <a:ext cx="10570464" cy="748030"/>
          </a:xfrm>
          <a:prstGeom prst="rect">
            <a:avLst/>
          </a:prstGeom>
          <a:noFill/>
        </p:spPr>
        <p:txBody>
          <a:bodyPr wrap="none" lIns="0" tIns="0" rIns="0" bIns="0" rtlCol="0" anchor="t"/>
          <a:lstStyle/>
          <a:p>
            <a:pPr latinLnBrk="1">
              <a:lnSpc>
                <a:spcPts val="32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是北方游牧民族西迁的主要通道</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明州是该商路上的重要贸易枢纽</a:t>
            </a:r>
            <a:endParaRPr lang="en-US" altLang="zh-CN" sz="1800" dirty="0"/>
          </a:p>
          <a:p>
            <a:pPr latinLnBrk="1">
              <a:lnSpc>
                <a:spcPts val="30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马铃薯通过这一条商路传入中国</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马可·波罗经过此商路返回欧洲</a:t>
            </a:r>
            <a:endParaRPr lang="en-US" altLang="zh-CN" sz="1800" dirty="0"/>
          </a:p>
        </p:txBody>
      </p:sp>
      <p:sp>
        <p:nvSpPr>
          <p:cNvPr id="5" name="QC_5_AS.18_1#5bd85908f?vaa=1&amp;vcp=1&amp;vop=1&amp;pid=ce47e6b74&amp;color=0,55,96&amp;vtp=1&amp;bbb=1&amp;hb=1"/>
          <p:cNvSpPr/>
          <p:nvPr/>
        </p:nvSpPr>
        <p:spPr>
          <a:xfrm>
            <a:off x="502920" y="3739710"/>
            <a:ext cx="10570464" cy="2367090"/>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【解析】本题考查欧亚大陆其他重要商路。根据题干并结合所学可知，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材料描述的商路是草原丝绸之路，</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历史上北方游牧民族如匈奴</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、突厥等西迁时，多通过这条道路，它是北方游牧民族西迁的主要通道，</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A项</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正确</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；明州（今浙江宁波）是海上丝绸之路的重要港口，主要面向东海、南海方向</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与材料中描述的草原</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丝绸之路无关</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排除B项；马铃薯原产于美洲，是新航路开辟后由欧洲人传入中国的</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与草原丝绸之路没</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有关系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排除C项；马可·波罗是沿着陆上丝绸之路来华，返回欧洲也是走的陆上丝绸之路</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并非材料中描</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述的这条草原丝绸之路</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1_1#ecf55d89f?vaa=1&amp;vcp=1&amp;vop=1&amp;pid=ce47e6b74&amp;color=0,55,96&amp;vtp=1&amp;bt=1&amp;bbb=1&amp;hb=1"/>
          <p:cNvSpPr/>
          <p:nvPr/>
        </p:nvSpPr>
        <p:spPr>
          <a:xfrm>
            <a:off x="502920" y="1744603"/>
            <a:ext cx="10570464" cy="115443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[江西上犹中学2025高二月考]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农作物的传入完善了食物结构</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。秦汉至魏晋时期传入内地的农作物有胡</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豆</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、胡荽（香菜）、胡椒，宋元明时期有番薯、番茄、番豆（花生），清朝以后有洋芋、洋葱、</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洋白菜。</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外来作物的命名由</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“胡”到“番”再到“洋”</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的变化反映了(</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23_1#ecf55d89f.bracket?vaa=1&amp;vcp=1&amp;vop=1&amp;pid=ce47e6b74&amp;color=0,55,96&amp;vpa=6&amp;vtp=1"/>
          <p:cNvSpPr/>
          <p:nvPr/>
        </p:nvSpPr>
        <p:spPr>
          <a:xfrm>
            <a:off x="5867876" y="2546862"/>
            <a:ext cx="319088" cy="344615"/>
          </a:xfrm>
          <a:prstGeom prst="rect">
            <a:avLst/>
          </a:prstGeom>
          <a:noFill/>
        </p:spPr>
        <p:txBody>
          <a:bodyPr wrap="none" lIns="0" tIns="0" rIns="0" bIns="0" rtlCol="0" anchor="t"/>
          <a:lstStyle/>
          <a:p>
            <a:pPr algn="ctr" latinLnBrk="1">
              <a:lnSpc>
                <a:spcPts val="30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4" name="QC_5_BD.21_2#ecf55d89f.choices?vaa=1&amp;vcp=1&amp;vop=1&amp;pid=ce47e6b74&amp;color=0,55,96&amp;vtp=1&amp;bbb=1"/>
          <p:cNvSpPr/>
          <p:nvPr/>
        </p:nvSpPr>
        <p:spPr>
          <a:xfrm>
            <a:off x="502920" y="2939610"/>
            <a:ext cx="10570464" cy="748030"/>
          </a:xfrm>
          <a:prstGeom prst="rect">
            <a:avLst/>
          </a:prstGeom>
          <a:noFill/>
        </p:spPr>
        <p:txBody>
          <a:bodyPr wrap="none" lIns="0" tIns="0" rIns="0" bIns="0" rtlCol="0" anchor="t"/>
          <a:lstStyle/>
          <a:p>
            <a:pPr latinLnBrk="1">
              <a:lnSpc>
                <a:spcPts val="32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精耕细作农业模式的发展</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疆域范围不断扩大</a:t>
            </a:r>
            <a:endParaRPr lang="en-US" altLang="zh-CN" sz="1800" dirty="0"/>
          </a:p>
          <a:p>
            <a:pPr latinLnBrk="1">
              <a:lnSpc>
                <a:spcPts val="30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商业贸易路线的不断扩展</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自然经济逐渐解体</a:t>
            </a:r>
            <a:endParaRPr lang="en-US" altLang="zh-CN" sz="1800" dirty="0"/>
          </a:p>
        </p:txBody>
      </p:sp>
      <p:sp>
        <p:nvSpPr>
          <p:cNvPr id="5" name="QC_5_AS.22_1#ecf55d89f?vaa=1&amp;vcp=1&amp;vop=1&amp;pid=ce47e6b74&amp;color=0,55,96&amp;vtp=1&amp;bbb=1&amp;hb=1"/>
          <p:cNvSpPr/>
          <p:nvPr/>
        </p:nvSpPr>
        <p:spPr>
          <a:xfrm>
            <a:off x="502920" y="3739710"/>
            <a:ext cx="10570464" cy="2367090"/>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【解析】本题考查古代商路上的中西文化交流。根据材料概括可知：秦汉到魏晋时期</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中国对外交往的主</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要陆线是陆上丝绸之路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且外来作物多经过西域传入，因此带“胡”字</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而宋到明清时期中国对外交往的路</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线以海上丝绸之路为主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外来物种多从海上来，因此带“番”或者“洋”字</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这侧面反映了商业贸易路线从陆</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上到海上的发展拓展</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C项正确；精耕细作与外来物种的传入没有直接关系，排除A项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；这些物种属于外</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来产品</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与疆域的变化无关，排除B项；鸦片战争后，自然经济开始缓慢解体，</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与材料所述时间信息不符，</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25_1#3bab42ad2?htil=1&amp;vaa=1&amp;vcp=1&amp;vop=1&amp;pid=a14bce7cf&amp;color=0,55,96&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107467" y="1947454"/>
            <a:ext cx="1911096" cy="16459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25_2#3bab42ad2?htil=1&amp;vaa=1&amp;vcp=1&amp;vop=1&amp;pid=a14bce7cf&amp;color=0,55,96&amp;vtp=1&amp;bt=1&amp;bbb=1&amp;hb=1&amp;hs=1"/>
          <p:cNvSpPr/>
          <p:nvPr/>
        </p:nvSpPr>
        <p:spPr>
          <a:xfrm>
            <a:off x="502920" y="1883446"/>
            <a:ext cx="8531352" cy="7702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[吉林长春等三地2025高二期中]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下图是洛阳博物馆特展“丝路印记”</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的代表藏品——</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唐三彩胡人牵驼俑</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这可论证唐代(</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5_AN.27_1#3bab42ad2.bracket?vaa=1&amp;vcp=1&amp;vop=1&amp;pid=a14bce7cf&amp;color=0,55,96&amp;vpa=7&amp;vtp=1"/>
          <p:cNvSpPr/>
          <p:nvPr/>
        </p:nvSpPr>
        <p:spPr>
          <a:xfrm>
            <a:off x="4115276" y="2289211"/>
            <a:ext cx="3190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5" name="QC_5_BD.25_3#3bab42ad2.choices?htil=1&amp;vaa=1&amp;vcp=1&amp;vop=1&amp;pid=a14bce7cf&amp;color=0,55,96&amp;vtp=1&amp;bbb=1&amp;hs=1"/>
          <p:cNvSpPr/>
          <p:nvPr/>
        </p:nvSpPr>
        <p:spPr>
          <a:xfrm>
            <a:off x="502920" y="2708565"/>
            <a:ext cx="8531352" cy="770255"/>
          </a:xfrm>
          <a:prstGeom prst="rect">
            <a:avLst/>
          </a:prstGeom>
          <a:noFill/>
        </p:spPr>
        <p:txBody>
          <a:bodyPr wrap="none" lIns="0" tIns="0" rIns="0" bIns="0" rtlCol="0" anchor="t"/>
          <a:lstStyle/>
          <a:p>
            <a:pPr latinLnBrk="1">
              <a:lnSpc>
                <a:spcPts val="3300"/>
              </a:lnSpc>
              <a:tabLst>
                <a:tab pos="437324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政府严格管理对外贸易</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陆上丝绸之路的运行</a:t>
            </a:r>
            <a:endParaRPr lang="en-US" altLang="zh-CN" sz="1800" dirty="0"/>
          </a:p>
          <a:p>
            <a:pPr latinLnBrk="1">
              <a:lnSpc>
                <a:spcPts val="3100"/>
              </a:lnSpc>
              <a:tabLst>
                <a:tab pos="437324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来华经商的外国人众多</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社会主流思想的演变</a:t>
            </a:r>
            <a:endParaRPr lang="en-US" altLang="zh-CN" sz="1800" dirty="0"/>
          </a:p>
        </p:txBody>
      </p:sp>
      <p:sp>
        <p:nvSpPr>
          <p:cNvPr id="8" name="QC_5_AS.26_1#3bab42ad2?htil=1&amp;vaa=1&amp;vcp=1&amp;vop=1&amp;pid=a14bce7cf&amp;color=0,55,96&amp;vtp=1&amp;bbb=1&amp;hb=1&amp;hs=1"/>
          <p:cNvSpPr/>
          <p:nvPr/>
        </p:nvSpPr>
        <p:spPr>
          <a:xfrm>
            <a:off x="502920" y="3796510"/>
            <a:ext cx="10572016" cy="2030540"/>
          </a:xfrm>
          <a:prstGeom prst="rect">
            <a:avLst/>
          </a:prstGeom>
          <a:noFill/>
        </p:spPr>
        <p:txBody>
          <a:bodyPr wrap="none" lIns="0" tIns="0" rIns="0" bIns="0" rtlCol="0" anchor="t"/>
          <a:lstStyle/>
          <a:p>
            <a:pPr algn="l" latinLnBrk="1">
              <a:lnSpc>
                <a:spcPts val="3300"/>
              </a:lnSpc>
            </a:pPr>
            <a:r>
              <a:rPr lang="en-US" altLang="zh-CN"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sym typeface="+mn-ea"/>
              </a:rPr>
              <a:t>【解析】本题考查丝绸之路。“胡俑”暗示胡商通过丝绸之路来到中原</a:t>
            </a:r>
            <a:r>
              <a:rPr lang="en-US" altLang="zh-CN">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sym typeface="+mn-ea"/>
              </a:rPr>
              <a:t>，三彩俑作为唐代</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典型陪葬品</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反映</a:t>
            </a:r>
            <a:endPar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了当时陆上丝路沿线民族交往与商贸活动的日常化</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。洛阳作为唐代东都，是陆上丝路的重要节点</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该文物</a:t>
            </a:r>
            <a:endPar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可直观印证陆上丝绸之路的实际运行，故选B项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;该文物未体现官府设置关卡、征收赋税或规范贸易等制度</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性内容</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无法直接论证</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“政府严格管理</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”，排除A项;胡俑仅能体现胡商存在</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无法证明外国人数量众多</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a:t>
            </a:r>
            <a:endPar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除C项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;唐代主流思想为儒家思想</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同时道家与佛教并行，材料中的文物未涉及思想观念</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、宗教符号或</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a:t>
            </a:r>
            <a:endPar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思潮的变化</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bg/>
                                          </p:spTgt>
                                        </p:tgtEl>
                                        <p:attrNameLst>
                                          <p:attrName>style.visibility</p:attrName>
                                        </p:attrNameLst>
                                      </p:cBhvr>
                                      <p:to>
                                        <p:strVal val="visible"/>
                                      </p:to>
                                    </p:set>
                                    <p:animEffect transition="in" filter="fade">
                                      <p:cBhvr>
                                        <p:cTn id="14" dur="500"/>
                                        <p:tgtEl>
                                          <p:spTgt spid="4">
                                            <p:bg/>
                                          </p:spTgt>
                                        </p:tgtEl>
                                      </p:cBhvr>
                                    </p:animEffect>
                                    <p:anim calcmode="lin" valueType="num">
                                      <p:cBhvr>
                                        <p:cTn id="15" dur="500" fill="hold"/>
                                        <p:tgtEl>
                                          <p:spTgt spid="4">
                                            <p:bg/>
                                          </p:spTgt>
                                        </p:tgtEl>
                                        <p:attrNameLst>
                                          <p:attrName>ppt_x</p:attrName>
                                        </p:attrNameLst>
                                      </p:cBhvr>
                                      <p:tavLst>
                                        <p:tav tm="0">
                                          <p:val>
                                            <p:strVal val="#ppt_x"/>
                                          </p:val>
                                        </p:tav>
                                        <p:tav tm="100000">
                                          <p:val>
                                            <p:strVal val="#ppt_x"/>
                                          </p:val>
                                        </p:tav>
                                      </p:tavLst>
                                    </p:anim>
                                    <p:anim calcmode="lin" valueType="num">
                                      <p:cBhvr>
                                        <p:cTn id="16" dur="500" fill="hold"/>
                                        <p:tgtEl>
                                          <p:spTgt spid="4">
                                            <p:bg/>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anim calcmode="lin" valueType="num">
                                      <p:cBhvr>
                                        <p:cTn id="2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1"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8" grpId="0"/>
      <p:bldP spid="8"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9_1#e9d1ebb85?vaa=1&amp;vcp=1&amp;vop=1&amp;pid=a14bce7cf&amp;color=0,55,96&amp;vtp=1&amp;bt=1&amp;bbb=1&amp;hb=1"/>
          <p:cNvSpPr/>
          <p:nvPr/>
        </p:nvSpPr>
        <p:spPr>
          <a:xfrm>
            <a:off x="502920" y="1744603"/>
            <a:ext cx="10570464" cy="115443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[河北名校2025高二期中]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武则天时期，大量蕃商从海路来华；不少梵僧从海路来到中国，</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以至于梵僧、</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梵语为唐人所习见</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；不少原来通过陆路与中国往来的国家，如波斯、大食等也改行海路</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甚至一些内陆国</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家也绕道海路来到唐朝</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这说明当时海上丝绸之路(</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31_1#e9d1ebb85.bracket?vaa=1&amp;vcp=1&amp;vop=1&amp;pid=a14bce7cf&amp;color=0,55,96&amp;vpa=8&amp;vtp=1"/>
          <p:cNvSpPr/>
          <p:nvPr/>
        </p:nvSpPr>
        <p:spPr>
          <a:xfrm>
            <a:off x="5702776" y="2546862"/>
            <a:ext cx="331788" cy="344615"/>
          </a:xfrm>
          <a:prstGeom prst="rect">
            <a:avLst/>
          </a:prstGeom>
          <a:noFill/>
        </p:spPr>
        <p:txBody>
          <a:bodyPr wrap="none" lIns="0" tIns="0" rIns="0" bIns="0" rtlCol="0" anchor="t"/>
          <a:lstStyle/>
          <a:p>
            <a:pPr algn="ctr" latinLnBrk="1">
              <a:lnSpc>
                <a:spcPts val="30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C_5_BD.29_2#e9d1ebb85.choices?vaa=1&amp;vcp=1&amp;vop=1&amp;pid=a14bce7cf&amp;color=0,55,96&amp;vtp=1&amp;bbb=1"/>
          <p:cNvSpPr/>
          <p:nvPr/>
        </p:nvSpPr>
        <p:spPr>
          <a:xfrm>
            <a:off x="502920" y="2939610"/>
            <a:ext cx="10570464" cy="748030"/>
          </a:xfrm>
          <a:prstGeom prst="rect">
            <a:avLst/>
          </a:prstGeom>
          <a:noFill/>
        </p:spPr>
        <p:txBody>
          <a:bodyPr wrap="none" lIns="0" tIns="0" rIns="0" bIns="0" rtlCol="0" anchor="t"/>
          <a:lstStyle/>
          <a:p>
            <a:pPr latinLnBrk="1">
              <a:lnSpc>
                <a:spcPts val="32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在中外交往中的作用突出</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改变了区域文化的结构</a:t>
            </a:r>
            <a:endParaRPr lang="en-US" altLang="zh-CN" sz="1800" dirty="0"/>
          </a:p>
          <a:p>
            <a:pPr latinLnBrk="1">
              <a:lnSpc>
                <a:spcPts val="30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已经取代了陆上丝绸之路</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促使东南沿海地位上升</a:t>
            </a:r>
            <a:endParaRPr lang="en-US" altLang="zh-CN" sz="1800" dirty="0"/>
          </a:p>
        </p:txBody>
      </p:sp>
      <p:sp>
        <p:nvSpPr>
          <p:cNvPr id="5" name="QC_5_AS.30_1#e9d1ebb85?vaa=1&amp;vcp=1&amp;vop=1&amp;pid=a14bce7cf&amp;color=0,55,96&amp;vtp=1&amp;bbb=1&amp;hb=1"/>
          <p:cNvSpPr/>
          <p:nvPr/>
        </p:nvSpPr>
        <p:spPr>
          <a:xfrm>
            <a:off x="502920" y="3739710"/>
            <a:ext cx="10570464" cy="2367090"/>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【解析】本题考查海上丝绸之路。根据材料中大量蕃商、梵僧从海路来华</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以及众多国家改走海路与唐朝</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交往等信息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可以明显看出海上丝绸之路在当时中外交往中发挥了相当突出的作用，A项正确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；题干中仅</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仅阐述了海上丝绸之路的交通往来情况</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并没有任何关于区域文化结构改变的表述，排除B项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；虽然题干</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提到一些国家改走海路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但并没有明确表明海上丝绸之路已经取代了陆上丝绸之路，</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这种说法过于绝对，</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C项；题干主要强调的是海上丝绸之路在中外交往方面的表现，</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并没有涉及东南沿海地位上升的内容，</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3_1#4bc90131d?vaa=1&amp;vcp=1&amp;vop=1&amp;pid=a14bce7cf&amp;color=0,55,96&amp;vtp=1&amp;bt=1&amp;bbb=1&amp;hb=1"/>
          <p:cNvSpPr/>
          <p:nvPr/>
        </p:nvSpPr>
        <p:spPr>
          <a:xfrm>
            <a:off x="502920" y="2691166"/>
            <a:ext cx="10570464" cy="16084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[安徽蚌埠2025高二检测]</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《史记·西南夷列传》载：“及元狩元年，博望侯张骞使大夏来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言居大夏时见</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蜀布</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、邛竹、杖，使问所从来，曰‘从东南身毒国（古印度），可数千里，得蜀贾人市</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’。或闻邛西可二千</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里有身毒国</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。骞因盛言大夏在汉西南</a:t>
            </a:r>
            <a:r>
              <a:rPr lang="en-US" altLang="zh-CN" sz="1800" b="0" i="0" dirty="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诚通蜀，身毒国道便近，有利无害。于是天子乃令王然于</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、柏始</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昌</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、吕越人等，使间出西夷西，指求身毒国。”据此可知，</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当时(</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5_BD.33_2#4bc90131d.choices?vaa=1&amp;vcp=1&amp;vop=1&amp;pid=a14bce7cf&amp;color=0,55,96&amp;vtp=1&amp;bbb=1"/>
          <p:cNvSpPr/>
          <p:nvPr/>
        </p:nvSpPr>
        <p:spPr>
          <a:xfrm>
            <a:off x="502920" y="4347500"/>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朝贡贸易体制逐步发展</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政府重视边疆的开发与治理</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重农抑商政策出现松动</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巴蜀文明具有一定的开放性</a:t>
            </a:r>
            <a:endParaRPr lang="en-US" altLang="zh-CN" sz="1800" dirty="0"/>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5_1#4bc90131d?vaa=1&amp;vcp=1&amp;vop=1&amp;pid=a14bce7cf&amp;color=0,55,96&amp;mp=1&amp;vtp=1&amp;bt=1&amp;bbb=1&amp;hb=1"/>
          <p:cNvSpPr/>
          <p:nvPr/>
        </p:nvSpPr>
        <p:spPr>
          <a:xfrm>
            <a:off x="502920" y="2701072"/>
            <a:ext cx="10570464" cy="2030540"/>
          </a:xfrm>
          <a:prstGeom prst="rect">
            <a:avLst/>
          </a:prstGeom>
          <a:noFill/>
        </p:spPr>
        <p:txBody>
          <a:bodyPr wrap="none" lIns="0" tIns="0" rIns="0" bIns="0" rtlCol="0" anchor="t"/>
          <a:lstStyle/>
          <a:p>
            <a:pPr algn="l" latinLnBrk="1">
              <a:lnSpc>
                <a:spcPts val="3300"/>
              </a:lnSpc>
            </a:pP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【解析】本题考查欧亚大陆其他重要商路。根据材料分析可知，张骞出使大夏后</a:t>
            </a: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发现蜀地商品经身毒国流</a:t>
            </a:r>
            <a:endPar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通至大夏</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建议汉武帝开通西南通道以缩短与西域的交通距离，汉武帝随即派遣使者探索西南地区</a:t>
            </a: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试图打</a:t>
            </a:r>
            <a:endPar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通通往身毒国的道路</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这反映了政府重视边疆开发与治理，B项正确</a:t>
            </a: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；朝贡贸易体制是一种厚往薄来的官方</a:t>
            </a:r>
            <a:endPar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贸易体系</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与材料涉及的贸易不完全相符，排除A项；汉代严格执行重农抑商政策，排除C项</a:t>
            </a: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；材料强调汉武</a:t>
            </a:r>
            <a:endPar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帝派遣使者探索西南地区</a:t>
            </a:r>
            <a:r>
              <a:rPr lang="en-US" altLang="zh-CN"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想要开通到达身毒国的道路，并未体现巴蜀文明的开放性，排除D项。</a:t>
            </a:r>
            <a:endParaRPr lang="en-US" altLang="zh-CN" spc="-50" dirty="0"/>
          </a:p>
        </p:txBody>
      </p:sp>
      <p:sp>
        <p:nvSpPr>
          <p:cNvPr id="3" name="QC_5_AN.36_1#4bc90131d?vaa=1&amp;vcp=1&amp;vop=1&amp;pid=a14bce7cf&amp;color=0,55,96&amp;vtp=1&amp;bbb=1"/>
          <p:cNvSpPr/>
          <p:nvPr/>
        </p:nvSpPr>
        <p:spPr>
          <a:xfrm>
            <a:off x="502920" y="475878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1#9e1f08389.fixed?vcp=1&amp;color=0,55,96&amp;tib=255,255,255&amp;vtp=1" descr="preencoded.png"/>
          <p:cNvPicPr>
            <a:picLocks noChangeAspect="1"/>
          </p:cNvPicPr>
          <p:nvPr/>
        </p:nvPicPr>
        <p:blipFill>
          <a:blip r:embed="rId1"/>
          <a:stretch>
            <a:fillRect/>
          </a:stretch>
        </p:blipFill>
        <p:spPr>
          <a:xfrm>
            <a:off x="4507992" y="2020824"/>
            <a:ext cx="3127248" cy="1344168"/>
          </a:xfrm>
          <a:prstGeom prst="rect">
            <a:avLst/>
          </a:prstGeom>
        </p:spPr>
      </p:pic>
      <p:sp>
        <p:nvSpPr>
          <p:cNvPr id="3" name="C_1_BD#9e1f08389.fixed?vcp=1&amp;color=61,88,159&amp;vtp=1&amp;bbb=1"/>
          <p:cNvSpPr/>
          <p:nvPr/>
        </p:nvSpPr>
        <p:spPr>
          <a:xfrm>
            <a:off x="4507992" y="2093976"/>
            <a:ext cx="3163824" cy="969264"/>
          </a:xfrm>
          <a:prstGeom prst="rect">
            <a:avLst/>
          </a:prstGeom>
          <a:noFill/>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第四单元</a:t>
            </a:r>
            <a:endParaRPr lang="en-US" altLang="zh-CN" sz="5400" dirty="0"/>
          </a:p>
        </p:txBody>
      </p:sp>
      <p:sp>
        <p:nvSpPr>
          <p:cNvPr id="4" name="C_1_BD#9e1f08389.fixed?vcp=1&amp;color=61,88,159&amp;vtp=1&amp;bbb=1"/>
          <p:cNvSpPr/>
          <p:nvPr/>
        </p:nvSpPr>
        <p:spPr>
          <a:xfrm>
            <a:off x="1216152" y="3529584"/>
            <a:ext cx="9756648" cy="2121408"/>
          </a:xfrm>
          <a:prstGeom prst="rect">
            <a:avLst/>
          </a:prstGeom>
          <a:noFill/>
        </p:spPr>
        <p:txBody>
          <a:bodyPr wrap="none" lIns="0" tIns="0" rIns="0" bIns="0" rtlCol="0" anchor="t"/>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商路、贸易与文化交流</a:t>
            </a:r>
            <a:endParaRPr lang="en-US" altLang="zh-CN" sz="5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7_1#bf80784d0?vaa=1&amp;vcp=1&amp;vop=1&amp;pid=a14bce7cf&amp;color=0,55,96&amp;vtp=1&amp;bt=1&amp;bbb=1&amp;hb=1"/>
          <p:cNvSpPr/>
          <p:nvPr/>
        </p:nvSpPr>
        <p:spPr>
          <a:xfrm>
            <a:off x="502920" y="1745270"/>
            <a:ext cx="10570464" cy="156083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[四川部分学校2025高二月考]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据《齐民要术》记载，张骞封侯之后，西域葡萄、苜蓿传入，洛阳</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、长</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安等地广建葡萄种植园</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。“西域酿酒法”亦在中原推广，魏文帝曹丕盛赞葡萄酿酒“甘于麹蘗（曲米</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醉而易醒</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”。《氾胜之书》中出现了针对胡瓜（黄瓜）、胡荽（香菜）等西域作物的专门栽培技术</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。这些</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现象表明</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西域农作物的传入(</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39_1#bf80784d0.bracket?vaa=1&amp;vcp=1&amp;vop=1&amp;pid=a14bce7cf&amp;color=0,55,96&amp;vpa=10&amp;vtp=1"/>
          <p:cNvSpPr/>
          <p:nvPr/>
        </p:nvSpPr>
        <p:spPr>
          <a:xfrm>
            <a:off x="3658076" y="2953929"/>
            <a:ext cx="319088" cy="344615"/>
          </a:xfrm>
          <a:prstGeom prst="rect">
            <a:avLst/>
          </a:prstGeom>
          <a:noFill/>
        </p:spPr>
        <p:txBody>
          <a:bodyPr wrap="none" lIns="0" tIns="0" rIns="0" bIns="0" rtlCol="0" anchor="t"/>
          <a:lstStyle/>
          <a:p>
            <a:pPr algn="ctr" latinLnBrk="1">
              <a:lnSpc>
                <a:spcPts val="30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4" name="QC_5_BD.37_2#bf80784d0.choices?vaa=1&amp;vcp=1&amp;vop=1&amp;pid=a14bce7cf&amp;color=0,55,96&amp;vtp=1&amp;bbb=1"/>
          <p:cNvSpPr/>
          <p:nvPr/>
        </p:nvSpPr>
        <p:spPr>
          <a:xfrm>
            <a:off x="502920" y="3333977"/>
            <a:ext cx="10570464" cy="748030"/>
          </a:xfrm>
          <a:prstGeom prst="rect">
            <a:avLst/>
          </a:prstGeom>
          <a:noFill/>
        </p:spPr>
        <p:txBody>
          <a:bodyPr wrap="none" lIns="0" tIns="0" rIns="0" bIns="0" rtlCol="0" anchor="t"/>
          <a:lstStyle/>
          <a:p>
            <a:pPr latinLnBrk="1">
              <a:lnSpc>
                <a:spcPts val="32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促使北方农业经济重心南移</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颠覆了传统农业种植体系</a:t>
            </a:r>
            <a:endParaRPr lang="en-US" altLang="zh-CN" sz="1800" dirty="0"/>
          </a:p>
          <a:p>
            <a:pPr latinLnBrk="1">
              <a:lnSpc>
                <a:spcPts val="30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推动了饮食文化与技术革新</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导致丝绸之路贸易的转变</a:t>
            </a:r>
            <a:endParaRPr lang="en-US" altLang="zh-CN" sz="1800" dirty="0"/>
          </a:p>
        </p:txBody>
      </p:sp>
      <p:sp>
        <p:nvSpPr>
          <p:cNvPr id="5" name="QC_5_AS.38_1#bf80784d0?vaa=1&amp;vcp=1&amp;vop=1&amp;pid=a14bce7cf&amp;color=0,55,96&amp;vtp=1&amp;bbb=1&amp;hb=1"/>
          <p:cNvSpPr/>
          <p:nvPr/>
        </p:nvSpPr>
        <p:spPr>
          <a:xfrm>
            <a:off x="502920" y="4134076"/>
            <a:ext cx="10570464" cy="1960690"/>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【解析】本题考查古代商路上的中西文化交流。根据材料可知“西域酿酒法</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”的推广反映的是西域物种和酿</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酒技术的传入丰富了内地的饮食文化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并且随着西域农作物的传入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出现了关于这些作物的专门的培植技</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促进了农业技术的革新，C项正确；经济重心南移与西域农作物传入关联不大</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材料也未提及南方相</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关内容</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排除A项；西域农作物传入丰富了种植结构，但未颠覆传统农业种植体系，排除B项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；材料未涉</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及丝绸之路贸易的转变</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1_1#37a8bff6e?vaa=1&amp;vcp=1&amp;vop=1&amp;pid=a14bce7cf&amp;color=0,55,96&amp;vtp=1&amp;bt=1&amp;bbb=1&amp;hb=1"/>
          <p:cNvSpPr/>
          <p:nvPr/>
        </p:nvSpPr>
        <p:spPr>
          <a:xfrm>
            <a:off x="502920" y="2682181"/>
            <a:ext cx="10570464" cy="2449640"/>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[山东聊城2025高二期中]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阅读材料，回答问题。</a:t>
            </a:r>
            <a:endParaRPr lang="en-US" altLang="zh-CN" sz="1800" dirty="0"/>
          </a:p>
          <a:p>
            <a:pPr algn="ctr" latinLnBrk="1">
              <a:lnSpc>
                <a:spcPts val="3300"/>
              </a:lnSpc>
            </a:pPr>
            <a:r>
              <a:rPr lang="en-US" altLang="zh-CN"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丝</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路</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·见证</a:t>
            </a:r>
            <a:endParaRPr lang="en-US" altLang="zh-CN" sz="1800" dirty="0"/>
          </a:p>
          <a:p>
            <a:pPr latinLnBrk="1">
              <a:lnSpc>
                <a:spcPts val="3300"/>
              </a:lnSpc>
            </a:pPr>
            <a:r>
              <a:rPr lang="en-US" altLang="zh-CN"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料一</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新疆尼雅遗址</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汉代</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精绝国</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故地</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出土的</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五星出东方利中国</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织锦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经技术分析</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其纹样风格</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与四川蜀锦高度相似</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且使用中原特有的经线提花工艺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同时</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该遗址还发现了源自中亚的玻璃珠</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希腊</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风格的金饰</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以及带有佉卢文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古印度文字</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的木牍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据《史话新疆》等整理</a:t>
            </a:r>
            <a:endParaRPr lang="en-US" altLang="zh-CN" dirty="0"/>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1_2#37a8bff6e?vaa=1&amp;vcp=1&amp;vop=1&amp;pid=a14bce7cf&amp;color=0,55,96&amp;mp=1&amp;vtp=1&amp;bt=1&amp;bbb=1"/>
          <p:cNvSpPr/>
          <p:nvPr/>
        </p:nvSpPr>
        <p:spPr>
          <a:xfrm>
            <a:off x="502920" y="2237871"/>
            <a:ext cx="10570464" cy="36068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材料二</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下图为丝绸之路沿线主要城市出土的不同类型的货币</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（7—9</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世纪</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pic>
        <p:nvPicPr>
          <p:cNvPr id="3" name="QO_5_BD.41_4#37a8bff6e?iti=1&amp;htil=1&amp;vaa=1&amp;vcp=1&amp;vop=1&amp;pid=a14bce7cf&amp;color=0,55,96&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344168" y="2725805"/>
            <a:ext cx="950976" cy="111556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BD.41_5#37a8bff6e?iti=2&amp;htil=1&amp;vaa=1&amp;vcp=1&amp;vop=1&amp;pid=a14bce7cf&amp;color=0,55,96&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968496" y="2725805"/>
            <a:ext cx="1005840" cy="111556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O_5_BD.41_6#37a8bff6e?iti=3&amp;htil=1&amp;vaa=1&amp;vcp=1&amp;vop=1&amp;pid=a14bce7cf&amp;color=0,55,96&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574536" y="2734949"/>
            <a:ext cx="1078992" cy="110642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O_5_BD.41_7#37a8bff6e?iti=4&amp;htil=1&amp;vaa=1&amp;vcp=1&amp;vop=1&amp;pid=a14bce7cf&amp;color=0,55,96&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253728" y="2725805"/>
            <a:ext cx="1005840" cy="11155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O_5_BD.41_8#37a8bff6e?iti=1&amp;htil=1&amp;vaa=1&amp;vcp=1&amp;vop=1&amp;pid=a14bce7cf&amp;color=0,55,96&amp;vtp=1&amp;bbb=1"/>
          <p:cNvSpPr/>
          <p:nvPr/>
        </p:nvSpPr>
        <p:spPr>
          <a:xfrm>
            <a:off x="1221962" y="3968373"/>
            <a:ext cx="1195387" cy="767080"/>
          </a:xfrm>
          <a:prstGeom prst="rect">
            <a:avLst/>
          </a:prstGeom>
          <a:noFill/>
        </p:spPr>
        <p:txBody>
          <a:bodyPr wrap="none" lIns="0" tIns="0" rIns="0" bIns="0" rtlCol="0" anchor="t"/>
          <a:lstStyle/>
          <a:p>
            <a:pPr algn="ctr" latinLnBrk="1">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金开元通宝</a:t>
            </a:r>
            <a:endParaRPr lang="en-US" altLang="zh-CN" sz="1800" dirty="0"/>
          </a:p>
        </p:txBody>
      </p:sp>
      <p:sp>
        <p:nvSpPr>
          <p:cNvPr id="8" name="QO_5_BD.41_9#37a8bff6e?iti=2&amp;htil=1&amp;vaa=1&amp;vcp=1&amp;vop=1&amp;pid=a14bce7cf&amp;color=0,55,96&amp;vtp=1&amp;bbb=1"/>
          <p:cNvSpPr/>
          <p:nvPr/>
        </p:nvSpPr>
        <p:spPr>
          <a:xfrm>
            <a:off x="3873722" y="3968373"/>
            <a:ext cx="1195387" cy="767080"/>
          </a:xfrm>
          <a:prstGeom prst="rect">
            <a:avLst/>
          </a:prstGeom>
          <a:noFill/>
        </p:spPr>
        <p:txBody>
          <a:bodyPr wrap="none" lIns="0" tIns="0" rIns="0" bIns="0" rtlCol="0" anchor="t"/>
          <a:lstStyle/>
          <a:p>
            <a:pPr algn="ctr" latinLnBrk="1">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东罗马金币</a:t>
            </a:r>
            <a:endParaRPr lang="en-US" altLang="zh-CN" sz="1800" dirty="0"/>
          </a:p>
        </p:txBody>
      </p:sp>
      <p:sp>
        <p:nvSpPr>
          <p:cNvPr id="9" name="QO_5_BD.41_10#37a8bff6e?iti=3&amp;htil=1&amp;vaa=1&amp;vcp=1&amp;vop=1&amp;pid=a14bce7cf&amp;color=0,55,96&amp;vtp=1&amp;bbb=1"/>
          <p:cNvSpPr/>
          <p:nvPr/>
        </p:nvSpPr>
        <p:spPr>
          <a:xfrm>
            <a:off x="6059138" y="3968373"/>
            <a:ext cx="2109787" cy="767080"/>
          </a:xfrm>
          <a:prstGeom prst="rect">
            <a:avLst/>
          </a:prstGeom>
          <a:noFill/>
        </p:spPr>
        <p:txBody>
          <a:bodyPr wrap="none" lIns="0" tIns="0" rIns="0" bIns="0" rtlCol="0" anchor="t"/>
          <a:lstStyle/>
          <a:p>
            <a:pPr algn="ctr" latinLnBrk="1">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波斯库斯老二世银币</a:t>
            </a:r>
            <a:endParaRPr lang="en-US" altLang="zh-CN" sz="1800" dirty="0"/>
          </a:p>
        </p:txBody>
      </p:sp>
      <p:sp>
        <p:nvSpPr>
          <p:cNvPr id="10" name="QO_5_BD.41_11#37a8bff6e?iti=4&amp;htil=1&amp;vaa=1&amp;vcp=1&amp;vop=1&amp;pid=a14bce7cf&amp;color=0,55,96&amp;vtp=1&amp;bbb=1"/>
          <p:cNvSpPr/>
          <p:nvPr/>
        </p:nvSpPr>
        <p:spPr>
          <a:xfrm>
            <a:off x="8943055" y="3968373"/>
            <a:ext cx="1627187" cy="767080"/>
          </a:xfrm>
          <a:prstGeom prst="rect">
            <a:avLst/>
          </a:prstGeom>
          <a:noFill/>
        </p:spPr>
        <p:txBody>
          <a:bodyPr wrap="none" lIns="0" tIns="0" rIns="0" bIns="0" rtlCol="0" anchor="t"/>
          <a:lstStyle/>
          <a:p>
            <a:pPr algn="ctr" latinLnBrk="1">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“高昌吉利”铜钱</a:t>
            </a:r>
            <a:endParaRPr lang="en-US" altLang="zh-CN" sz="1800" dirty="0"/>
          </a:p>
        </p:txBody>
      </p:sp>
      <p:sp>
        <p:nvSpPr>
          <p:cNvPr id="11" name="QO_5_BD.41_12#37a8bff6e?vaa=1&amp;vcp=1&amp;vop=1&amp;pid=a14bce7cf&amp;color=0,55,96&amp;vtp=1&amp;bbb=1&amp;hb=1"/>
          <p:cNvSpPr/>
          <p:nvPr/>
        </p:nvSpPr>
        <p:spPr>
          <a:xfrm>
            <a:off x="502920" y="4382520"/>
            <a:ext cx="10570464" cy="1192340"/>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材料三</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至元十四年</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（1277</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立市舶司一于泉州</a:t>
            </a:r>
            <a:r>
              <a:rPr lang="en-US" altLang="zh-CN" sz="1800" b="0" i="0" dirty="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立市舶司三于庆元</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今宁波</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上海</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澉浦</a:t>
            </a:r>
            <a:r>
              <a:rPr lang="en-US" altLang="zh-CN" sz="1800"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sz="1800" b="0" i="0">
              <a:solidFill>
                <a:srgbClr val="003760"/>
              </a:solidFill>
              <a:latin typeface="宋体" panose="02010600030101010101" pitchFamily="2" charset="-122"/>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每岁招集舶商</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于番邦慱</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团</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易珠翠香货等物</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及次年回帆</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依例抽解</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然后听其货卖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摘编自《元史·食货志》</a:t>
            </a:r>
            <a:endParaRPr lang="en-US" altLang="zh-CN" dirty="0"/>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1_13#37a8bff6e?vaa=1&amp;vcp=1&amp;vop=1&amp;pid=a14bce7cf&amp;color=0,55,96&amp;mp=1&amp;vtp=1&amp;bt=1&amp;bbb=1"/>
          <p:cNvSpPr/>
          <p:nvPr/>
        </p:nvSpPr>
        <p:spPr>
          <a:xfrm>
            <a:off x="502920" y="2137859"/>
            <a:ext cx="10570464" cy="363855"/>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材料四</a:t>
            </a:r>
            <a:endParaRPr lang="en-US" altLang="zh-CN" sz="1800" dirty="0"/>
          </a:p>
        </p:txBody>
      </p:sp>
      <p:graphicFrame>
        <p:nvGraphicFramePr>
          <p:cNvPr id="24" name="QO_5_BD.41_14#37a8bff6e?colgroup=45&amp;vaa=1&amp;vcp=1&amp;vop=1&amp;pid=a14bce7cf&amp;color=0,55,96&amp;mp=1&amp;vtp=1&amp;bbb=1&amp;hb=1"/>
          <p:cNvGraphicFramePr>
            <a:graphicFrameLocks noGrp="1"/>
          </p:cNvGraphicFramePr>
          <p:nvPr/>
        </p:nvGraphicFramePr>
        <p:xfrm>
          <a:off x="502920" y="2638493"/>
          <a:ext cx="10552176" cy="2551938"/>
        </p:xfrm>
        <a:graphic>
          <a:graphicData uri="http://schemas.openxmlformats.org/drawingml/2006/table">
            <a:tbl>
              <a:tblPr/>
              <a:tblGrid>
                <a:gridCol w="10552176"/>
              </a:tblGrid>
              <a:tr h="2551938">
                <a:tc>
                  <a:txBody>
                    <a:bodyPr/>
                    <a:lstStyle/>
                    <a:p>
                      <a:pPr marL="0" indent="0" algn="l" latinLnBrk="1" hangingPunct="0">
                        <a:lnSpc>
                          <a:spcPts val="2900"/>
                        </a:lnSpc>
                      </a:pP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我们注意到</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丝绸之路经济带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和</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“21</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世纪海上丝绸之路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一带一路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倡议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能够在挑战和变革中创造</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机遇</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我们欢迎并支持</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一带一路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倡议</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该倡议加强亚欧互联互通</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同时对非洲</a:t>
                      </a:r>
                      <a:r>
                        <a:rPr lang="en-US" altLang="zh-CN" sz="1800" b="0" i="0" spc="-10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拉美等其他地区开</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放</a:t>
                      </a:r>
                      <a:r>
                        <a:rPr lang="en-US" altLang="zh-CN" sz="1800" b="0" i="0" spc="-10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dirty="0"/>
                    </a:p>
                    <a:p>
                      <a:pPr marL="0" indent="0" algn="l" latinLnBrk="1" hangingPunct="0">
                        <a:lnSpc>
                          <a:spcPts val="29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我们主张加强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一带一路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倡议和各种发展战略的国际合作</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建立更紧密合作伙伴关系</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推动南北合作</a:t>
                      </a:r>
                      <a:r>
                        <a:rPr lang="en-US" altLang="zh-CN" sz="1800" b="0" i="0" spc="-10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spc="-10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29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南南合作和三方合作</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marL="0" indent="0" algn="l" latinLnBrk="1" hangingPunct="0">
                        <a:lnSpc>
                          <a:spcPts val="29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我们携手推进</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一带一路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建设和加强互联互通倡议对接的努力</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为国际合作提供了新机遇</a:t>
                      </a:r>
                      <a:r>
                        <a:rPr lang="en-US" altLang="zh-CN" sz="1800" b="0" i="0" spc="-10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注入了新动</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力</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有助于推动实现开放</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包容和普惠的全球化</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O_5_BD.41_15#37a8bff6e?vaa=1&amp;vcp=1&amp;vop=1&amp;pid=a14bce7cf&amp;color=0,55,96&amp;mp=1&amp;vtp=1&amp;bbb=1"/>
          <p:cNvSpPr/>
          <p:nvPr/>
        </p:nvSpPr>
        <p:spPr>
          <a:xfrm>
            <a:off x="502920" y="5318193"/>
            <a:ext cx="10570464" cy="767080"/>
          </a:xfrm>
          <a:prstGeom prst="rect">
            <a:avLst/>
          </a:prstGeom>
          <a:noFill/>
        </p:spPr>
        <p:txBody>
          <a:bodyPr wrap="none" lIns="0" tIns="0" rIns="0" bIns="0" rtlCol="0" anchor="t"/>
          <a:lstStyle/>
          <a:p>
            <a:pPr algn="r" latinLnBrk="1">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——摘自2017年《“一带一路”国际合作高峰论坛圆桌峰会联合公报》</a:t>
            </a:r>
            <a:endParaRPr lang="en-US" altLang="zh-CN" sz="1800" dirty="0"/>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1_16#37a8bff6e?vaa=1&amp;vcp=1&amp;vop=1&amp;pid=a14bce7cf&amp;color=0,55,96&amp;vtp=1&amp;bt=1&amp;bbb=1&amp;hb=1"/>
          <p:cNvSpPr/>
          <p:nvPr/>
        </p:nvSpPr>
        <p:spPr>
          <a:xfrm>
            <a:off x="502920" y="1667038"/>
            <a:ext cx="10570464" cy="77343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运用材料并结合所学知识，以“丝路·见证”为题写一则历史短文。（要求：表述成文，叙述完整；</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立论正确，</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史论结合</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；逻辑严密，条理清晰）</a:t>
            </a:r>
            <a:endParaRPr lang="en-US" altLang="zh-CN" dirty="0"/>
          </a:p>
        </p:txBody>
      </p:sp>
      <p:sp>
        <p:nvSpPr>
          <p:cNvPr id="3" name="QO_5_AS.42_1#37a8bff6e?vaa=1&amp;vcp=1&amp;vop=1&amp;pid=a14bce7cf&amp;color=0,55,96&amp;vtp=1&amp;bbb=1&amp;hb=1"/>
          <p:cNvSpPr/>
          <p:nvPr/>
        </p:nvSpPr>
        <p:spPr>
          <a:xfrm>
            <a:off x="502920" y="2495078"/>
            <a:ext cx="10570464" cy="370713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【解析】本题考查丝绸之路、欧亚大陆其他重要商路和古代商路上的中西文化交流。紧扣材料一、</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材料二、</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材料三</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、材料四信息，结合所学对标题“丝路·见证”展开阐述，做到史论结合、有理有据。总述</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：古丝绸之</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路见证了无数的历史传奇与时代变迁</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永远铭刻在人类发展进步的史册上。分别阐述</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：丝路是东西方经贸</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交流的见证</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（材料一反映了汉代丝绸之路商贸往来的兴盛</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、材料二反映了东西方货币流通与商业贸易的频</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繁</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；材料三体现了官方对海外贸易的重视与经贸往来的繁盛）；丝绸之路是技术交流的见证</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（材料一体现</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了丝路在文化交流与技术共享中的纽带作用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）；丝绸之路是文化交流的见证</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（材料一中尼雅遗址体现出多</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种文化元素在此汇聚</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；材料二中货币不仅是经贸工具，也是文化载体）；</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丝路是历史与现实延续的见证。</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末尾附上总结性的语言</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（小结），以升华标题“丝路·见证”，如让古老的丝绸之路重新焕发生机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续写着不</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同文明交流互鉴的崭新篇章</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也必将继续见证人类命运与共的美好未来等。</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anim calcmode="lin" valueType="num">
                                      <p:cBhvr>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3">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500"/>
                                        <p:tgtEl>
                                          <p:spTgt spid="3">
                                            <p:txEl>
                                              <p:pRg st="7" end="7"/>
                                            </p:txEl>
                                          </p:spTgt>
                                        </p:tgtEl>
                                      </p:cBhvr>
                                    </p:animEffect>
                                    <p:anim calcmode="lin" valueType="num">
                                      <p:cBhvr>
                                        <p:cTn id="48"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3">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Effect transition="in" filter="fade">
                                      <p:cBhvr>
                                        <p:cTn id="52" dur="500"/>
                                        <p:tgtEl>
                                          <p:spTgt spid="3">
                                            <p:txEl>
                                              <p:pRg st="8" end="8"/>
                                            </p:txEl>
                                          </p:spTgt>
                                        </p:tgtEl>
                                      </p:cBhvr>
                                    </p:animEffect>
                                    <p:anim calcmode="lin" valueType="num">
                                      <p:cBhvr>
                                        <p:cTn id="5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43_1#37a8bff6e?vaa=1&amp;vcp=1&amp;vop=1&amp;pid=a14bce7cf&amp;color=0,55,96&amp;vtp=1&amp;bt=1&amp;bbb=1&amp;hb=1"/>
          <p:cNvSpPr/>
          <p:nvPr/>
        </p:nvSpPr>
        <p:spPr>
          <a:xfrm>
            <a:off x="502920" y="1830868"/>
            <a:ext cx="10570464" cy="4191000"/>
          </a:xfrm>
          <a:prstGeom prst="rect">
            <a:avLst/>
          </a:prstGeom>
          <a:noFill/>
        </p:spPr>
        <p:txBody>
          <a:bodyPr wrap="none" lIns="0" tIns="0" rIns="0" bIns="0" rtlCol="0" anchor="t"/>
          <a:lstStyle/>
          <a:p>
            <a:pPr algn="l" latinLnBrk="1">
              <a:lnSpc>
                <a:spcPts val="3300"/>
              </a:lnSpc>
            </a:pP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【示例】丝路·见证</a:t>
            </a:r>
            <a:endParaRPr lang="en-US" altLang="zh-CN" sz="1800" dirty="0"/>
          </a:p>
          <a:p>
            <a:pPr latinLnBrk="1">
              <a:lnSpc>
                <a:spcPts val="33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古</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丝绸之路见证了无数的历史传奇与时代变迁</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其承载的团结互信、平等互利、开放包容</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、合作共赢的精</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神</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永远铭刻在人类发展进步的史册上。</a:t>
            </a:r>
            <a:endParaRPr lang="en-US" altLang="zh-CN" sz="1800" dirty="0"/>
          </a:p>
          <a:p>
            <a:pPr latinLnBrk="1">
              <a:lnSpc>
                <a:spcPts val="33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丝</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路是东西方经贸交流的见证</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。材料一中新疆出土的织锦及源自中亚的玻璃珠、希腊风格的金饰</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印证了</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丝绸之路上商品的多元流通</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反映了汉代丝绸之路商贸往来的兴盛。材料二中丝绸之路沿线出土的</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7—9世</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纪的多国货币</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反映了东西方货币流通与商业贸易的频繁。材料三记载的元朝在泉州等多地设市舶司</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体</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现了官方对海外贸易的重视与经贸往来的繁盛</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丝</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绸之路是技术交流的见证</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。材料一中出土的“五星出东方利中国”织锦，</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采用中原特有的经线提花工艺，</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其纹样与蜀锦高度相似</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证明中原丝织技术沿丝路传至西域。而西域的玻璃制造技术</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、印度的棉纺工艺也</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通过丝路传入中原</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这都体现了丝路在文化交流与技术共享中的纽带作用。</a:t>
            </a:r>
            <a:endParaRPr lang="en-US" altLang="zh-CN" sz="1800" dirty="0"/>
          </a:p>
          <a:p>
            <a:pPr latinLnBrk="1">
              <a:lnSpc>
                <a:spcPct val="150000"/>
              </a:lnSpc>
            </a:pP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
                                            <p:txEl>
                                              <p:pRg st="9" end="9"/>
                                            </p:txEl>
                                          </p:spTgt>
                                        </p:tgtEl>
                                        <p:attrNameLst>
                                          <p:attrName>style.visibility</p:attrName>
                                        </p:attrNameLst>
                                      </p:cBhvr>
                                      <p:to>
                                        <p:strVal val="visible"/>
                                      </p:to>
                                    </p:set>
                                    <p:animEffect transition="in" filter="fade">
                                      <p:cBhvr>
                                        <p:cTn id="57" dur="500"/>
                                        <p:tgtEl>
                                          <p:spTgt spid="2">
                                            <p:txEl>
                                              <p:pRg st="9" end="9"/>
                                            </p:txEl>
                                          </p:spTgt>
                                        </p:tgtEl>
                                      </p:cBhvr>
                                    </p:animEffect>
                                    <p:anim calcmode="lin" valueType="num">
                                      <p:cBhvr>
                                        <p:cTn id="58"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59" dur="500" fill="hold"/>
                                        <p:tgtEl>
                                          <p:spTgt spid="2">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43_1#37a8bff6e?vaa=1&amp;vcp=1&amp;vop=1&amp;pid=a14bce7cf&amp;color=0,55,96&amp;vtp=1&amp;bt=1&amp;bbb=1&amp;hb=1"/>
          <p:cNvSpPr/>
          <p:nvPr/>
        </p:nvSpPr>
        <p:spPr>
          <a:xfrm>
            <a:off x="502920" y="2274416"/>
            <a:ext cx="10570464" cy="3288030"/>
          </a:xfrm>
          <a:prstGeom prst="rect">
            <a:avLst/>
          </a:prstGeom>
          <a:noFill/>
        </p:spPr>
        <p:txBody>
          <a:bodyPr wrap="none" lIns="0" tIns="0" rIns="0" bIns="0" rtlCol="0" anchor="t"/>
          <a:lstStyle/>
          <a:p>
            <a:pPr latinLnBrk="1">
              <a:lnSpc>
                <a:spcPts val="33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丝</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绸之路是文化交流的见证</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。材料一中尼雅遗址既有中原风格的织锦，又有源自中亚的玻璃珠</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、希腊风格</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金饰及带有佉卢文的木牍</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体现出多种文化元素在此汇聚。材料二中货币不仅是经贸工具，</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也是文化载体。</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这些都体现出多元文化在丝路沿线碰撞</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、交融，并塑造了多元共生的文化格局。</a:t>
            </a:r>
            <a:endParaRPr lang="en-US" altLang="zh-CN" sz="1800" dirty="0"/>
          </a:p>
          <a:p>
            <a:pPr latinLnBrk="1">
              <a:lnSpc>
                <a:spcPts val="33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丝</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路是历史与现实延续的见证</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。从汉代到元代，丝绸之路始终是中外交流的重要通道；当代“一带一路</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”倡</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议继承丝路精神</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推动国际合作，体现了丝绸之路的历史延续。</a:t>
            </a:r>
            <a:endParaRPr lang="en-US" altLang="zh-CN" sz="1800" dirty="0"/>
          </a:p>
          <a:p>
            <a:pPr latinLnBrk="1">
              <a:lnSpc>
                <a:spcPts val="33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总</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之</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丝绸之路不仅是古代东西方商贸互利通道、友好交往之道，也是文明互鉴之道</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。在当今全球化遭遇</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逆流的形势下</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共建“一带一路”倡议是中国为世界提供的“和而不同”的中国方案</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。这一倡议让古老的丝绸</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之路重新焕发生机</a:t>
            </a: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续写着不同文明交流互鉴的崭新篇章，也必将继续见证人类命运与共的美好未来。</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44_1#07911afcb?htil=3&amp;vaa=1&amp;vcp=1&amp;vop=1&amp;pid=493c829a2&amp;color=0,55,96&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064160" y="1809278"/>
            <a:ext cx="1965960" cy="16459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44_2#07911afcb?htil=3&amp;vaa=1&amp;vcp=1&amp;vop=1&amp;pid=493c829a2&amp;color=0,55,96&amp;vtp=1&amp;bt=1&amp;bbb=1&amp;hb=1&amp;hs=1"/>
          <p:cNvSpPr/>
          <p:nvPr/>
        </p:nvSpPr>
        <p:spPr>
          <a:xfrm>
            <a:off x="502920" y="1745270"/>
            <a:ext cx="8467344" cy="156083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[广东清远2025高二期末]</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在新疆吐鲁番阿斯塔那古墓群</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考古学家发现了距今</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1400</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多年的宝相花纹月饼实物，吐鲁番的先民们以小麦粉为原料</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模压烘烤制成宝相</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花月饼</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正面压制有汉族传统装饰纹样宝相花，制作精致，造型新颖</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。宝相花纹月饼</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5_AN.46_1#07911afcb.bracket?vaa=1&amp;vcp=1&amp;vop=1&amp;pid=493c829a2&amp;color=0,55,96&amp;vpa=11&amp;vtp=1"/>
          <p:cNvSpPr/>
          <p:nvPr/>
        </p:nvSpPr>
        <p:spPr>
          <a:xfrm>
            <a:off x="673576" y="2953929"/>
            <a:ext cx="331788" cy="344615"/>
          </a:xfrm>
          <a:prstGeom prst="rect">
            <a:avLst/>
          </a:prstGeom>
          <a:noFill/>
        </p:spPr>
        <p:txBody>
          <a:bodyPr wrap="none" lIns="0" tIns="0" rIns="0" bIns="0" rtlCol="0" anchor="t"/>
          <a:lstStyle/>
          <a:p>
            <a:pPr algn="ctr" latinLnBrk="1">
              <a:lnSpc>
                <a:spcPts val="30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5" name="QC_5_BD.44_3#07911afcb.choices?htil=3&amp;vaa=1&amp;vcp=1&amp;vop=1&amp;pid=493c829a2&amp;color=0,55,96&amp;vtp=1&amp;bbb=1&amp;hs=1"/>
          <p:cNvSpPr/>
          <p:nvPr/>
        </p:nvSpPr>
        <p:spPr>
          <a:xfrm>
            <a:off x="502920" y="3333977"/>
            <a:ext cx="8467344" cy="748030"/>
          </a:xfrm>
          <a:prstGeom prst="rect">
            <a:avLst/>
          </a:prstGeom>
          <a:noFill/>
        </p:spPr>
        <p:txBody>
          <a:bodyPr wrap="none" lIns="0" tIns="0" rIns="0" bIns="0" rtlCol="0" anchor="t"/>
          <a:lstStyle/>
          <a:p>
            <a:pPr latinLnBrk="1">
              <a:lnSpc>
                <a:spcPts val="3200"/>
              </a:lnSpc>
              <a:tabLst>
                <a:tab pos="434149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见证了古丝绸之路的经济文化交流</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印证了农耕地区制度在边疆的推广</a:t>
            </a:r>
            <a:endParaRPr lang="en-US" altLang="zh-CN" sz="1800" dirty="0"/>
          </a:p>
          <a:p>
            <a:pPr latinLnBrk="1">
              <a:lnSpc>
                <a:spcPts val="3000"/>
              </a:lnSpc>
              <a:tabLst>
                <a:tab pos="434149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反映了边疆民族向内地迁徙的进程</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与中原传统面食形态基本保持一致</a:t>
            </a:r>
            <a:endParaRPr lang="en-US" altLang="zh-CN" sz="1800" dirty="0"/>
          </a:p>
        </p:txBody>
      </p:sp>
      <p:sp>
        <p:nvSpPr>
          <p:cNvPr id="6" name="QC_5_AS.45_1#07911afcb?vaa=1&amp;vcp=1&amp;vop=1&amp;pid=493c829a2&amp;color=0,55,96&amp;vtp=1&amp;bbb=1&amp;hb=1&amp;hs=1"/>
          <p:cNvSpPr/>
          <p:nvPr/>
        </p:nvSpPr>
        <p:spPr>
          <a:xfrm>
            <a:off x="502920" y="4134076"/>
            <a:ext cx="10570464" cy="1960690"/>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【解析】本题结合史料实证考查丝绸之路。新疆吐鲁番出土宝相花纹月饼</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而宝相花是汉民族传统装饰纹</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样</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结合所学可知，陆上丝绸之路经过新疆，新疆借鉴了汉民族装饰纹样</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故该月饼见证了古丝绸之路的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经济文化交流</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A项正确；材料仅提及新疆出土宝相花纹月饼，</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并未上升至农耕地区制度在边疆的推广，</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B项；材料未体现边疆民族向内地迁徙，而是边疆地区出土内地风格的食物，排除C项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；材料未提及</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宝相花纹月饼与中原传统面食形态的比较</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无法得出其与中原传统面食形态基本保持一致，排除D项。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500"/>
                                        <p:tgtEl>
                                          <p:spTgt spid="6">
                                            <p:txEl>
                                              <p:pRg st="3" end="3"/>
                                            </p:txEl>
                                          </p:spTgt>
                                        </p:tgtEl>
                                      </p:cBhvr>
                                    </p:animEffect>
                                    <p:anim calcmode="lin" valueType="num">
                                      <p:cBhvr>
                                        <p:cTn id="28"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6">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txEl>
                                              <p:pRg st="4" end="4"/>
                                            </p:txEl>
                                          </p:spTgt>
                                        </p:tgtEl>
                                        <p:attrNameLst>
                                          <p:attrName>style.visibility</p:attrName>
                                        </p:attrNameLst>
                                      </p:cBhvr>
                                      <p:to>
                                        <p:strVal val="visible"/>
                                      </p:to>
                                    </p:set>
                                    <p:animEffect transition="in" filter="fade">
                                      <p:cBhvr>
                                        <p:cTn id="32" dur="500"/>
                                        <p:tgtEl>
                                          <p:spTgt spid="6">
                                            <p:txEl>
                                              <p:pRg st="4" end="4"/>
                                            </p:txEl>
                                          </p:spTgt>
                                        </p:tgtEl>
                                      </p:cBhvr>
                                    </p:animEffect>
                                    <p:anim calcmode="lin" valueType="num">
                                      <p:cBhvr>
                                        <p:cTn id="3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4">
                                            <p:bg/>
                                          </p:spTgt>
                                        </p:tgtEl>
                                        <p:attrNameLst>
                                          <p:attrName>style.visibility</p:attrName>
                                        </p:attrNameLst>
                                      </p:cBhvr>
                                      <p:to>
                                        <p:strVal val="visible"/>
                                      </p:to>
                                    </p:set>
                                    <p:animEffect transition="in" filter="fade">
                                      <p:cBhvr>
                                        <p:cTn id="39" dur="500"/>
                                        <p:tgtEl>
                                          <p:spTgt spid="4">
                                            <p:bg/>
                                          </p:spTgt>
                                        </p:tgtEl>
                                      </p:cBhvr>
                                    </p:animEffect>
                                    <p:anim calcmode="lin" valueType="num">
                                      <p:cBhvr>
                                        <p:cTn id="40" dur="500" fill="hold"/>
                                        <p:tgtEl>
                                          <p:spTgt spid="4">
                                            <p:bg/>
                                          </p:spTgt>
                                        </p:tgtEl>
                                        <p:attrNameLst>
                                          <p:attrName>ppt_x</p:attrName>
                                        </p:attrNameLst>
                                      </p:cBhvr>
                                      <p:tavLst>
                                        <p:tav tm="0">
                                          <p:val>
                                            <p:strVal val="#ppt_x"/>
                                          </p:val>
                                        </p:tav>
                                        <p:tav tm="100000">
                                          <p:val>
                                            <p:strVal val="#ppt_x"/>
                                          </p:val>
                                        </p:tav>
                                      </p:tavLst>
                                    </p:anim>
                                    <p:anim calcmode="lin" valueType="num">
                                      <p:cBhvr>
                                        <p:cTn id="41" dur="500" fill="hold"/>
                                        <p:tgtEl>
                                          <p:spTgt spid="4">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4">
                                            <p:txEl>
                                              <p:pRg st="0" end="0"/>
                                            </p:txEl>
                                          </p:spTgt>
                                        </p:tgtEl>
                                        <p:attrNameLst>
                                          <p:attrName>style.visibility</p:attrName>
                                        </p:attrNameLst>
                                      </p:cBhvr>
                                      <p:to>
                                        <p:strVal val="visible"/>
                                      </p:to>
                                    </p:set>
                                    <p:animEffect transition="in" filter="fade">
                                      <p:cBhvr>
                                        <p:cTn id="44" dur="500"/>
                                        <p:tgtEl>
                                          <p:spTgt spid="4">
                                            <p:txEl>
                                              <p:pRg st="0" end="0"/>
                                            </p:txEl>
                                          </p:spTgt>
                                        </p:tgtEl>
                                      </p:cBhvr>
                                    </p:animEffect>
                                    <p:anim calcmode="lin" valueType="num">
                                      <p:cBhvr>
                                        <p:cTn id="4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8_1#6a8c9b3ca?vaa=1&amp;vcp=1&amp;vop=1&amp;pid=493c829a2&amp;color=0,55,96&amp;vtp=1&amp;bt=1&amp;bbb=1&amp;hb=1"/>
          <p:cNvSpPr/>
          <p:nvPr/>
        </p:nvSpPr>
        <p:spPr>
          <a:xfrm>
            <a:off x="502920" y="2691166"/>
            <a:ext cx="10570464" cy="16084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[湖北部分重点中学2025高二月考]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针对“美洲作物决定论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”，有学者谈到海上丝路物种交流的影响时提出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了</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“中国超稳定饮食结构”的观点，认为国人对于新作物的适应，是一个相当缓慢的过程</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。正是由于这种稳定</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的饮食结构</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新作物的优势最初都被忽视了，海上丝路物种交流的影响从短期来看</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特别是在民国甚至中华人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民共和国成立之前</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并没有想象中那么大。</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学者这一观点表明(</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5_BD.48_2#6a8c9b3ca.choices?vaa=1&amp;vcp=1&amp;vop=1&amp;pid=493c829a2&amp;color=0,55,96&amp;vtp=1&amp;bbb=1"/>
          <p:cNvSpPr/>
          <p:nvPr/>
        </p:nvSpPr>
        <p:spPr>
          <a:xfrm>
            <a:off x="502920" y="4347500"/>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美洲作物在中国的传播途径受阻</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食物物种交流受政府政策的影响</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中国种植技术和种植制度的落后</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外来作物的影响要客观理性看待</a:t>
            </a:r>
            <a:endParaRPr lang="en-US" altLang="zh-CN" sz="1800" dirty="0"/>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50_1#6a8c9b3ca?vaa=1&amp;vcp=1&amp;vop=1&amp;pid=493c829a2&amp;color=0,55,96&amp;vtp=1&amp;bt=1&amp;bbb=1&amp;hb=1"/>
          <p:cNvSpPr/>
          <p:nvPr/>
        </p:nvSpPr>
        <p:spPr>
          <a:xfrm>
            <a:off x="502920" y="2288322"/>
            <a:ext cx="10570464" cy="28687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【解析】本题结合历史解释考查海上丝绸之路的影响。题目中学者的观点强调，由于存在</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“中国超稳定饮食</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结构</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”，国人对新作物的适应过程缓慢，其优势在较长时间内被忽视</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这说明外来作物对中国的影响并非立竿见</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影</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需要从长期和客观的角度评估其实际作用，而非简单夸大短期效果</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这一观点实质上呼吁对外来作物影响</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的评价应基于具体历史情境</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避免片面结论，故选D项;学者未提及美洲作物传播途径受阻的问题</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而是强调饮</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食结构导致国人对新作物适应缓慢</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因此不能推断传播途径受阻，排除A项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;材料未涉及政府政策对物种交流</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的干预或限制</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讨论的核心是饮食结构而非政策因素，排除B项;种植技术和制度落后并非学者观点的核心</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料强调的是饮食结构的稳定性导致国人对新作物接受缓慢</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而非技术或制度层面的缺陷，排除C项。</a:t>
            </a:r>
            <a:endParaRPr lang="en-US" altLang="zh-CN" dirty="0"/>
          </a:p>
        </p:txBody>
      </p:sp>
      <p:sp>
        <p:nvSpPr>
          <p:cNvPr id="3" name="QC_5_AN.51_1#6a8c9b3ca?vaa=1&amp;vcp=1&amp;vop=1&amp;pid=493c829a2&amp;color=0,55,96&amp;vtp=1&amp;bbb=1"/>
          <p:cNvSpPr/>
          <p:nvPr/>
        </p:nvSpPr>
        <p:spPr>
          <a:xfrm>
            <a:off x="502920" y="517153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2#0c3310fd2.fixed?vcp=1&amp;pid=9e1f08389&amp;color=0,55,96&amp;tib=255,255,255&amp;vtp=1" descr="preencoded.png"/>
          <p:cNvPicPr>
            <a:picLocks noChangeAspect="1"/>
          </p:cNvPicPr>
          <p:nvPr/>
        </p:nvPicPr>
        <p:blipFill>
          <a:blip r:embed="rId1"/>
          <a:stretch>
            <a:fillRect/>
          </a:stretch>
        </p:blipFill>
        <p:spPr>
          <a:xfrm>
            <a:off x="649224" y="2624328"/>
            <a:ext cx="3419856" cy="1188720"/>
          </a:xfrm>
          <a:prstGeom prst="rect">
            <a:avLst/>
          </a:prstGeom>
        </p:spPr>
      </p:pic>
      <p:sp>
        <p:nvSpPr>
          <p:cNvPr id="3" name="C_2_BD#0c3310fd2.fixed?vcp=1&amp;pid=9e1f08389&amp;color=61,88,159&amp;vtp=1&amp;bbb=1"/>
          <p:cNvSpPr/>
          <p:nvPr/>
        </p:nvSpPr>
        <p:spPr>
          <a:xfrm>
            <a:off x="649224" y="2624328"/>
            <a:ext cx="2916936" cy="1225296"/>
          </a:xfrm>
          <a:prstGeom prst="rect">
            <a:avLst/>
          </a:prstGeom>
          <a:noFill/>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第9课</a:t>
            </a:r>
            <a:endParaRPr lang="en-US" altLang="zh-CN" sz="5400" dirty="0"/>
          </a:p>
        </p:txBody>
      </p:sp>
      <p:sp>
        <p:nvSpPr>
          <p:cNvPr id="4" name="C_2_BD#0c3310fd2.fixed?vcp=1&amp;pid=9e1f08389&amp;color=61,88,159&amp;vtp=1&amp;bbb=1&amp;hb=1"/>
          <p:cNvSpPr/>
          <p:nvPr/>
        </p:nvSpPr>
        <p:spPr>
          <a:xfrm>
            <a:off x="4251960" y="2267712"/>
            <a:ext cx="7918704" cy="1911096"/>
          </a:xfrm>
          <a:prstGeom prst="rect">
            <a:avLst/>
          </a:prstGeom>
          <a:noFill/>
        </p:spPr>
        <p:txBody>
          <a:bodyPr wrap="none" lIns="0" tIns="0" rIns="0" bIns="0" rtlCol="0" anchor="ctr"/>
          <a:lstStyle/>
          <a:p>
            <a:pPr algn="l" latinLnBrk="1">
              <a:lnSpc>
                <a:spcPts val="6500"/>
              </a:lnSpc>
            </a:pPr>
            <a:r>
              <a:rPr lang="en-US" altLang="zh-CN" sz="5400" b="0" i="0" dirty="0">
                <a:solidFill>
                  <a:srgbClr val="3D589F"/>
                </a:solidFill>
                <a:latin typeface="印品黑体" pitchFamily="34" charset="0"/>
                <a:ea typeface="印品黑体" pitchFamily="34" charset="-122"/>
                <a:cs typeface="印品黑体" pitchFamily="34" charset="-120"/>
              </a:rPr>
              <a:t>古代的商路</a:t>
            </a:r>
            <a:r>
              <a:rPr lang="en-US" altLang="zh-CN" sz="5400" b="0" i="0">
                <a:solidFill>
                  <a:srgbClr val="3D589F"/>
                </a:solidFill>
                <a:latin typeface="印品黑体" pitchFamily="34" charset="0"/>
                <a:ea typeface="印品黑体" pitchFamily="34" charset="-122"/>
                <a:cs typeface="印品黑体" pitchFamily="34" charset="-120"/>
              </a:rPr>
              <a:t>、贸易与文化</a:t>
            </a:r>
            <a:endParaRPr lang="en-US" altLang="zh-CN" sz="5400" b="0" i="0">
              <a:solidFill>
                <a:srgbClr val="3D589F"/>
              </a:solidFill>
              <a:latin typeface="印品黑体" pitchFamily="34" charset="0"/>
              <a:ea typeface="印品黑体" pitchFamily="34" charset="-122"/>
              <a:cs typeface="印品黑体" pitchFamily="34" charset="-120"/>
            </a:endParaRPr>
          </a:p>
          <a:p>
            <a:pPr latinLnBrk="1">
              <a:lnSpc>
                <a:spcPts val="6600"/>
              </a:lnSpc>
            </a:pPr>
            <a:r>
              <a:rPr lang="en-US" altLang="zh-CN" sz="5400" b="0" i="0">
                <a:solidFill>
                  <a:srgbClr val="3D589F"/>
                </a:solidFill>
                <a:latin typeface="印品黑体" pitchFamily="34" charset="0"/>
                <a:ea typeface="印品黑体" pitchFamily="34" charset="-122"/>
                <a:cs typeface="印品黑体" pitchFamily="34" charset="-120"/>
              </a:rPr>
              <a:t>交流</a:t>
            </a:r>
            <a:endParaRPr lang="en-US" altLang="zh-CN" sz="5400"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目录1:0c3310fd2?lid=6fe993f36&amp;cid=6fe993f36&amp;vtp=1&amp;bt=1&amp;bbb=1"/>
          <p:cNvSpPr/>
          <p:nvPr/>
        </p:nvSpPr>
        <p:spPr>
          <a:xfrm>
            <a:off x="5943600" y="1728216"/>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知识点1</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丝绸之路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基础</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3" name="C_1#目录1:0c3310fd2?lid=3308b963c&amp;cid=3308b963c&amp;vtp=1&amp;bbb=1"/>
          <p:cNvSpPr/>
          <p:nvPr/>
        </p:nvSpPr>
        <p:spPr>
          <a:xfrm>
            <a:off x="5943600" y="2011680"/>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知识点2</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欧亚大陆其他重要商路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基础</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4" name="C_1#目录1:0c3310fd2?lid=036f190b8&amp;cid=036f190b8&amp;vtp=1&amp;bbb=1"/>
          <p:cNvSpPr/>
          <p:nvPr/>
        </p:nvSpPr>
        <p:spPr>
          <a:xfrm>
            <a:off x="5943600" y="2304288"/>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知识点3</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古代商路上的中西文化交流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基础</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5" name="C_1#目录1:0c3310fd2?lid=764d1a5dd&amp;cid=764d1a5dd&amp;vtp=1&amp;bbb=1">
            <a:hlinkClick r:id="rId1" action="ppaction://hlinksldjump"/>
          </p:cNvPr>
          <p:cNvSpPr/>
          <p:nvPr/>
        </p:nvSpPr>
        <p:spPr>
          <a:xfrm>
            <a:off x="5943600" y="4245102"/>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要点1</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丝绸之路形成的原因、特点及影响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重点</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6" name="C_1#目录1:0c3310fd2?lid=1473f1668&amp;cid=1473f1668&amp;vtp=1&amp;bbb=1">
            <a:hlinkClick r:id="rId2" action="ppaction://hlinksldjump"/>
          </p:cNvPr>
          <p:cNvSpPr/>
          <p:nvPr/>
        </p:nvSpPr>
        <p:spPr>
          <a:xfrm>
            <a:off x="5943600" y="4470400"/>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要点2</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古代中外文化交流的特点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难点</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7" name="C_1#目录1:0c3310fd2?lid=a73c1f086&amp;cid=a73c1f086&amp;vtp=1&amp;bbb=1"/>
          <p:cNvSpPr/>
          <p:nvPr/>
        </p:nvSpPr>
        <p:spPr>
          <a:xfrm>
            <a:off x="5943600" y="5033899"/>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史料1</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我国古代重要商路的开辟</a:t>
            </a:r>
            <a:endParaRPr lang="en-US" altLang="zh-CN" sz="1600" dirty="0"/>
          </a:p>
        </p:txBody>
      </p:sp>
      <p:sp>
        <p:nvSpPr>
          <p:cNvPr id="8" name="C_1#目录1:0c3310fd2?lid=8d4c9fe99&amp;cid=8d4c9fe99&amp;vtp=1&amp;bbb=1"/>
          <p:cNvSpPr/>
          <p:nvPr/>
        </p:nvSpPr>
        <p:spPr>
          <a:xfrm>
            <a:off x="5943600" y="5317617"/>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史料2</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陆上丝绸之路的衰落</a:t>
            </a:r>
            <a:endParaRPr lang="en-US" altLang="zh-CN" sz="1600"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764d1a5dd?vcp=1&amp;pid=4d51ffd7f&amp;color=101,101,255&amp;vtp=1&amp;bt=1&amp;bbb=1"/>
          <p:cNvSpPr/>
          <p:nvPr/>
        </p:nvSpPr>
        <p:spPr>
          <a:xfrm>
            <a:off x="502920" y="1508760"/>
            <a:ext cx="10570464" cy="812800"/>
          </a:xfrm>
          <a:prstGeom prst="rect">
            <a:avLst/>
          </a:prstGeom>
          <a:noFill/>
        </p:spPr>
        <p:txBody>
          <a:bodyPr wrap="none" lIns="0" tIns="0" rIns="0" bIns="0" rtlCol="0" anchor="t"/>
          <a:lstStyle/>
          <a:p>
            <a:pPr algn="l" latinLnBrk="1">
              <a:lnSpc>
                <a:spcPts val="3400"/>
              </a:lnSpc>
            </a:pP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要点1</a:t>
            </a:r>
            <a:r>
              <a:rPr lang="en-US" altLang="zh-CN" sz="2000" b="0" i="0" dirty="0">
                <a:solidFill>
                  <a:srgbClr val="6565FF"/>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丝绸之路形成的原因、特点及影响</a:t>
            </a:r>
            <a:endParaRPr lang="en-US" altLang="zh-CN" sz="2000" dirty="0"/>
          </a:p>
        </p:txBody>
      </p:sp>
      <p:sp>
        <p:nvSpPr>
          <p:cNvPr id="3" name="P_5_BD#f6b389354?vcp=1&amp;pid=764d1a5dd&amp;color=0,55,96&amp;vtp=1&amp;bbb=1"/>
          <p:cNvSpPr/>
          <p:nvPr/>
        </p:nvSpPr>
        <p:spPr>
          <a:xfrm>
            <a:off x="502920" y="1940623"/>
            <a:ext cx="10570464" cy="2446655"/>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1.原因</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1"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政治因素：</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西汉国力强大，政局稳定，张骞出使西域后，西域地区行政机构设立，提供政治保障。</a:t>
            </a:r>
            <a:endParaRPr lang="en-US" altLang="zh-CN" sz="1800" spc="-5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经济因素：</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中国丝织、制瓷技术先进；茶叶制造业等手工业的发展。</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军事因素：</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汉朝计划联合大月氏等政权共击匈奴，一定程度上推动了丝绸之路的形成。</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交通因素：</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交通条件不断完善。</a:t>
            </a:r>
            <a:endParaRPr lang="en-US" altLang="zh-CN" sz="1800" dirty="0"/>
          </a:p>
          <a:p>
            <a:pPr latinLnBrk="1">
              <a:lnSpc>
                <a:spcPts val="31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思想因素：</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中国友好往来、和平交往的愿景；对外贸易的历史传统。</a:t>
            </a:r>
            <a:endParaRPr lang="en-US" altLang="zh-CN" sz="1800"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f6b389354?vcp=1&amp;pid=764d1a5dd&amp;color=0,55,96&amp;vtp=1&amp;bt=1&amp;bbb=1&amp;hb=1"/>
          <p:cNvSpPr/>
          <p:nvPr/>
        </p:nvSpPr>
        <p:spPr>
          <a:xfrm>
            <a:off x="502920" y="2469996"/>
            <a:ext cx="10570464" cy="286893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2.特点</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起源早，历史悠久。</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最早的丝绸之路距今已经有2000余年的历史。</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线路多，覆盖面广。</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时间长，历时千年。</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从汉代张骞“凿空”西域到丝绸之路趋于衰败，历时悠久。</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重经济，互利互惠。</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张骞出使西域主要是出于军事目的</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但他所开通的这条道路在后来所产生</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的作用却远远超出了军事范畴</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。可以说，丝绸之路从军事路、外交路发展为民生路、商业路、文化路</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特</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别是在中西方的经济文化交流中发挥了巨大作用</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丝路两端以及沿途都大受其益。</a:t>
            </a:r>
            <a:endParaRPr lang="en-US" altLang="zh-CN"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f6b389354?vcp=1&amp;pid=764d1a5dd&amp;color=0,55,96&amp;vtp=1&amp;bt=1&amp;bbb=1&amp;hb=1"/>
          <p:cNvSpPr/>
          <p:nvPr/>
        </p:nvSpPr>
        <p:spPr>
          <a:xfrm>
            <a:off x="502920" y="2894175"/>
            <a:ext cx="10570464" cy="203073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3.影响</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对中国：</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丰富了农产品和牲畜品种，促进农业畜牧业发展；推动了手工业发展</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；各领域文化传</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入中国</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；影响了饮食结构，拓宽了食物来源渠道。</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对世界：</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成为东西方经济文化交流的桥梁；丰富了人们物质生活，</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促进了社会生产水平提高，</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有利于经济发展</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；扩大了人类认知领域，有利于人类社会进步和发展。</a:t>
            </a:r>
            <a:endParaRPr lang="en-US" altLang="zh-CN"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9b74d49c9?vaa=1&amp;vcp=1&amp;vop=1&amp;pid=764d1a5dd&amp;color=0,55,96&amp;vtp=1&amp;bt=1&amp;bbb=1&amp;hb=1"/>
          <p:cNvSpPr/>
          <p:nvPr/>
        </p:nvSpPr>
        <p:spPr>
          <a:xfrm>
            <a:off x="502920" y="1869254"/>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例1</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[吉林松原2025高二检测]</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唐朝，西域龟兹乐被纳入宫廷十部乐，其中竖箜篌</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、琵琶等西域乐器经过</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改良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与编钟、古琴共同构成华夏正声。西安出土的唐墓壁画显示，乐舞队伍中胡汉乐师同台演奏</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舞者</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身着波斯纹样锦袍却跳着汉式长袖舞</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这表明唐朝(</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3_1#9b74d49c9.bracket?vaa=1&amp;vcp=1&amp;vop=1&amp;pid=764d1a5dd&amp;color=0,55,96&amp;vpa=1&amp;vtp=1"/>
          <p:cNvSpPr/>
          <p:nvPr/>
        </p:nvSpPr>
        <p:spPr>
          <a:xfrm>
            <a:off x="5702776" y="2694119"/>
            <a:ext cx="3317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C_5_BD.1_2#9b74d49c9.choices?vaa=1&amp;vcp=1&amp;vop=1&amp;pid=764d1a5dd&amp;color=0,55,96&amp;vtp=1&amp;bbb=1"/>
          <p:cNvSpPr/>
          <p:nvPr/>
        </p:nvSpPr>
        <p:spPr>
          <a:xfrm>
            <a:off x="502920" y="3106488"/>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丝绸之路促进了文化交融</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市民生活丰富多彩</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西域各族政权逐渐融入华夏文化</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内地与边疆一体化</a:t>
            </a:r>
            <a:endParaRPr lang="en-US" altLang="zh-CN" sz="1800" dirty="0"/>
          </a:p>
        </p:txBody>
      </p:sp>
      <p:sp>
        <p:nvSpPr>
          <p:cNvPr id="5" name="QC_5_AS.2_1#9b74d49c9?vaa=1&amp;vcp=1&amp;vop=1&amp;pid=764d1a5dd&amp;color=0,55,96&amp;vtp=1&amp;bbb=1&amp;hb=1"/>
          <p:cNvSpPr/>
          <p:nvPr/>
        </p:nvSpPr>
        <p:spPr>
          <a:xfrm>
            <a:off x="502920" y="3926273"/>
            <a:ext cx="10570464" cy="20305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【解析】本题考查丝绸之路的影响。唐朝时期，西域龟兹乐被纳入宫廷十部乐</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西域乐器与中原乐器共同</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构成华夏正声</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胡汉乐师同台演奏，舞者服饰与舞蹈融汇了胡汉元素</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这些都表明丝绸之路推动了文化交</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A项正确；材料中描述的是宫廷乐舞的情况，主要体现的是宫廷文化，而非市民生活，排除B项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料强调文化双向交流</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（如胡汉乐师合作、波斯纹样服饰与汉舞结合），而非单向融入，排除C项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；唐代边</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疆与内地联系加强</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但“一体化”更侧重政治或经济统一，与材料中的文化交融现象关联不大，排除D项。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1473f1668?vcp=1&amp;pid=4d51ffd7f&amp;color=101,101,255&amp;vtp=1&amp;bt=1&amp;bbb=1"/>
          <p:cNvSpPr/>
          <p:nvPr/>
        </p:nvSpPr>
        <p:spPr>
          <a:xfrm>
            <a:off x="502920" y="1508761"/>
            <a:ext cx="10570464" cy="368427"/>
          </a:xfrm>
          <a:prstGeom prst="rect">
            <a:avLst/>
          </a:prstGeom>
          <a:noFill/>
        </p:spPr>
        <p:txBody>
          <a:bodyPr wrap="none" lIns="0" tIns="0" rIns="0" bIns="0" rtlCol="0" anchor="t"/>
          <a:lstStyle/>
          <a:p>
            <a:pPr algn="l" latinLnBrk="1">
              <a:lnSpc>
                <a:spcPts val="3200"/>
              </a:lnSpc>
            </a:pP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要点2</a:t>
            </a:r>
            <a:r>
              <a:rPr lang="en-US" altLang="zh-CN" sz="2000" b="0" i="0" dirty="0">
                <a:solidFill>
                  <a:srgbClr val="6565FF"/>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古代中外文化交流的特点</a:t>
            </a:r>
            <a:endParaRPr lang="en-US" altLang="zh-CN" sz="2000" dirty="0"/>
          </a:p>
        </p:txBody>
      </p:sp>
      <p:sp>
        <p:nvSpPr>
          <p:cNvPr id="3" name="P_5_BD#6e6669bb0?vcp=1&amp;pid=1473f1668&amp;color=0,55,96&amp;vtp=1&amp;bbb=1&amp;hb=1"/>
          <p:cNvSpPr/>
          <p:nvPr/>
        </p:nvSpPr>
        <p:spPr>
          <a:xfrm>
            <a:off x="502920" y="1920143"/>
            <a:ext cx="10570464" cy="4377055"/>
          </a:xfrm>
          <a:prstGeom prst="rect">
            <a:avLst/>
          </a:prstGeom>
          <a:noFill/>
        </p:spPr>
        <p:txBody>
          <a:bodyPr wrap="none" lIns="0" tIns="0" rIns="0" bIns="0" rtlCol="0" anchor="t"/>
          <a:lstStyle/>
          <a:p>
            <a:pPr algn="l" latinLnBrk="1">
              <a:lnSpc>
                <a:spcPts val="29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1.中外文化交流具有双向性，而不是单向传播。这种双向的交流</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即中华文化的外传与异域文化的内</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徙</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丰富和发展了双方的文化，构成了世界文化发展史上的积极因素。</a:t>
            </a:r>
            <a:endParaRPr lang="en-US" altLang="zh-CN" sz="1800" dirty="0"/>
          </a:p>
          <a:p>
            <a:pPr latinLnBrk="1">
              <a:lnSpc>
                <a:spcPts val="29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.中华文化在中外文化交流中表现出开放性和包容性</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接受外来文化和传播中华文化往往是通过贸易</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或僧侣等和平方式进行的</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这和早期西方一度用武力征服来传播文化截然不同。同时</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中华文化以其优越</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性延续不断</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亦从未被外来文化征服。</a:t>
            </a:r>
            <a:endParaRPr lang="en-US" altLang="zh-CN" sz="1800" dirty="0"/>
          </a:p>
          <a:p>
            <a:pPr latinLnBrk="1">
              <a:lnSpc>
                <a:spcPts val="29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.就中华民族主流意识而言，无论是对中华文化的传出，还是对异域文化的引入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一般未见有强烈的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保守和排外倾向</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。随着中外文化交流的展开</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中华文化在不断吸收和消化异域文化的过程中变得更加丰富</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多彩</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。这正是中华文化具有极强生命力的一个重要表现。</a:t>
            </a:r>
            <a:endParaRPr lang="en-US" altLang="zh-CN" sz="1800" dirty="0"/>
          </a:p>
          <a:p>
            <a:pPr latinLnBrk="1">
              <a:lnSpc>
                <a:spcPts val="29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.中国历代王朝的对外政策受多种因素影响，主要取决于当时的国力、国势和国内社会矛盾状况</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对</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外交往的国际背景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以及最高统治集团（往往以君主为代表）的文化心理状态</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。对外政策的开放程度往往</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与中外文化交流的程度成正比</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。在中国历史上，有些王朝最高统治集团的对外政策是相对保守的</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这就在</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8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某些时期限制了中华文化的发展</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8146</Words>
  <Application>WPS 演示</Application>
  <PresentationFormat>宽屏</PresentationFormat>
  <Paragraphs>316</Paragraphs>
  <Slides>29</Slides>
  <Notes>28</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29</vt:i4>
      </vt:variant>
    </vt:vector>
  </HeadingPairs>
  <TitlesOfParts>
    <vt:vector size="51" baseType="lpstr">
      <vt:lpstr>Arial</vt:lpstr>
      <vt:lpstr>宋体</vt:lpstr>
      <vt:lpstr>Wingdings</vt:lpstr>
      <vt:lpstr>微软雅黑</vt:lpstr>
      <vt:lpstr>微软雅黑</vt:lpstr>
      <vt:lpstr>Arial (正文)</vt:lpstr>
      <vt:lpstr>Arial (正文)</vt:lpstr>
      <vt:lpstr>Arial (正文)</vt:lpstr>
      <vt:lpstr>印品黑体</vt:lpstr>
      <vt:lpstr>印品黑体</vt:lpstr>
      <vt:lpstr>印品黑体</vt:lpstr>
      <vt:lpstr>黑体</vt:lpstr>
      <vt:lpstr>Times New Roman</vt:lpstr>
      <vt:lpstr>Times New Roman</vt:lpstr>
      <vt:lpstr>宋体</vt:lpstr>
      <vt:lpstr>仿宋</vt:lpstr>
      <vt:lpstr>仿宋</vt:lpstr>
      <vt:lpstr>Calibri</vt:lpstr>
      <vt:lpstr>Arial Unicode MS</vt:lpstr>
      <vt:lpstr>等线</vt:lpstr>
      <vt:lpstr>楷体</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噫吁嚱盒盒</cp:lastModifiedBy>
  <cp:revision>4</cp:revision>
  <dcterms:created xsi:type="dcterms:W3CDTF">2025-10-24T08:52:00Z</dcterms:created>
  <dcterms:modified xsi:type="dcterms:W3CDTF">2025-10-27T09:29:50Z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4C9F66EAD98D4C299510E8F6758D73EF_13</vt:lpwstr>
  </property>
  <property fmtid="{D5CDD505-2E9C-101B-9397-08002B2CF9AE}" pid="3" name="KSOProductBuildVer">
    <vt:lpwstr>2052-12.1.0.23125</vt:lpwstr>
  </property>
</Properties>
</file>